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wa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91" r:id="rId3"/>
    <p:sldId id="292" r:id="rId4"/>
    <p:sldId id="293" r:id="rId5"/>
    <p:sldId id="294" r:id="rId6"/>
    <p:sldId id="295" r:id="rId7"/>
    <p:sldId id="296" r:id="rId8"/>
    <p:sldId id="297" r:id="rId9"/>
    <p:sldId id="298" r:id="rId10"/>
    <p:sldId id="299" r:id="rId11"/>
    <p:sldId id="300" r:id="rId12"/>
    <p:sldId id="301" r:id="rId13"/>
    <p:sldId id="261" r:id="rId14"/>
    <p:sldId id="349" r:id="rId15"/>
    <p:sldId id="350" r:id="rId16"/>
    <p:sldId id="351" r:id="rId17"/>
    <p:sldId id="352" r:id="rId18"/>
    <p:sldId id="353" r:id="rId19"/>
    <p:sldId id="354" r:id="rId20"/>
    <p:sldId id="355" r:id="rId21"/>
    <p:sldId id="347" r:id="rId22"/>
    <p:sldId id="356" r:id="rId23"/>
    <p:sldId id="357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9347"/>
    <a:srgbClr val="009944"/>
    <a:srgbClr val="949494"/>
    <a:srgbClr val="027E3C"/>
    <a:srgbClr val="198F4E"/>
    <a:srgbClr val="0076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641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924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9D8CE-EE72-4AE5-A8AB-65E0902885E0}" type="datetimeFigureOut">
              <a:rPr lang="en-US" smtClean="0"/>
              <a:pPr/>
              <a:t>5/27/2024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4A90A-6297-4D89-BC7A-46FF0579C5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189789"/>
      </p:ext>
    </p:extLst>
  </p:cSld>
  <p:clrMapOvr>
    <a:masterClrMapping/>
  </p:clrMapOvr>
  <p:transition spd="slow" advClick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9D8CE-EE72-4AE5-A8AB-65E0902885E0}" type="datetimeFigureOut">
              <a:rPr lang="en-US" smtClean="0"/>
              <a:pPr/>
              <a:t>5/27/2024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4A90A-6297-4D89-BC7A-46FF0579C5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116031"/>
      </p:ext>
    </p:extLst>
  </p:cSld>
  <p:clrMapOvr>
    <a:masterClrMapping/>
  </p:clrMapOvr>
  <p:transition spd="slow" advClick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9D8CE-EE72-4AE5-A8AB-65E0902885E0}" type="datetimeFigureOut">
              <a:rPr lang="en-US" smtClean="0"/>
              <a:pPr/>
              <a:t>5/27/2024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4A90A-6297-4D89-BC7A-46FF0579C5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0325226"/>
      </p:ext>
    </p:extLst>
  </p:cSld>
  <p:clrMapOvr>
    <a:masterClrMapping/>
  </p:clrMapOvr>
  <p:transition spd="slow" advClick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9D8CE-EE72-4AE5-A8AB-65E0902885E0}" type="datetimeFigureOut">
              <a:rPr lang="en-US" smtClean="0"/>
              <a:pPr/>
              <a:t>5/27/2024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4A90A-6297-4D89-BC7A-46FF0579C5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603344"/>
      </p:ext>
    </p:extLst>
  </p:cSld>
  <p:clrMapOvr>
    <a:masterClrMapping/>
  </p:clrMapOvr>
  <p:transition spd="slow" advClick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9D8CE-EE72-4AE5-A8AB-65E0902885E0}" type="datetimeFigureOut">
              <a:rPr lang="en-US" smtClean="0"/>
              <a:pPr/>
              <a:t>5/27/2024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4A90A-6297-4D89-BC7A-46FF0579C5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443854"/>
      </p:ext>
    </p:extLst>
  </p:cSld>
  <p:clrMapOvr>
    <a:masterClrMapping/>
  </p:clrMapOvr>
  <p:transition spd="slow" advClick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9D8CE-EE72-4AE5-A8AB-65E0902885E0}" type="datetimeFigureOut">
              <a:rPr lang="en-US" smtClean="0"/>
              <a:pPr/>
              <a:t>5/27/2024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4A90A-6297-4D89-BC7A-46FF0579C5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738508"/>
      </p:ext>
    </p:extLst>
  </p:cSld>
  <p:clrMapOvr>
    <a:masterClrMapping/>
  </p:clrMapOvr>
  <p:transition spd="slow" advClick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9D8CE-EE72-4AE5-A8AB-65E0902885E0}" type="datetimeFigureOut">
              <a:rPr lang="en-US" smtClean="0"/>
              <a:pPr/>
              <a:t>5/27/2024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4A90A-6297-4D89-BC7A-46FF0579C5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674321"/>
      </p:ext>
    </p:extLst>
  </p:cSld>
  <p:clrMapOvr>
    <a:masterClrMapping/>
  </p:clrMapOvr>
  <p:transition spd="slow" advClick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9D8CE-EE72-4AE5-A8AB-65E0902885E0}" type="datetimeFigureOut">
              <a:rPr lang="en-US" smtClean="0"/>
              <a:pPr/>
              <a:t>5/27/2024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4A90A-6297-4D89-BC7A-46FF0579C5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8352"/>
      </p:ext>
    </p:extLst>
  </p:cSld>
  <p:clrMapOvr>
    <a:masterClrMapping/>
  </p:clrMapOvr>
  <p:transition spd="slow" advClick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9D8CE-EE72-4AE5-A8AB-65E0902885E0}" type="datetimeFigureOut">
              <a:rPr lang="en-US" smtClean="0"/>
              <a:pPr/>
              <a:t>5/27/2024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4A90A-6297-4D89-BC7A-46FF0579C5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902377"/>
      </p:ext>
    </p:extLst>
  </p:cSld>
  <p:clrMapOvr>
    <a:masterClrMapping/>
  </p:clrMapOvr>
  <p:transition spd="slow" advClick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9D8CE-EE72-4AE5-A8AB-65E0902885E0}" type="datetimeFigureOut">
              <a:rPr lang="en-US" smtClean="0"/>
              <a:pPr/>
              <a:t>5/27/2024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4A90A-6297-4D89-BC7A-46FF0579C5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367856"/>
      </p:ext>
    </p:extLst>
  </p:cSld>
  <p:clrMapOvr>
    <a:masterClrMapping/>
  </p:clrMapOvr>
  <p:transition spd="slow" advClick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9D8CE-EE72-4AE5-A8AB-65E0902885E0}" type="datetimeFigureOut">
              <a:rPr lang="en-US" smtClean="0"/>
              <a:pPr/>
              <a:t>5/27/2024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4A90A-6297-4D89-BC7A-46FF0579C5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7992962"/>
      </p:ext>
    </p:extLst>
  </p:cSld>
  <p:clrMapOvr>
    <a:masterClrMapping/>
  </p:clrMapOvr>
  <p:transition spd="slow" advClick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19D8CE-EE72-4AE5-A8AB-65E0902885E0}" type="datetimeFigureOut">
              <a:rPr lang="en-US" smtClean="0"/>
              <a:pPr/>
              <a:t>5/27/2024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B4A90A-6297-4D89-BC7A-46FF0579C5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405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 advClick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audio" Target="../media/audio1.wav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audio" Target="../media/audio1.wav"/><Relationship Id="rId4" Type="http://schemas.openxmlformats.org/officeDocument/2006/relationships/slide" Target="slide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" Target="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audio" Target="../media/audio1.wav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image" Target="../media/image15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image" Target="../media/image15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image" Target="../media/image15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 cstate="print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0809239D-292A-476A-B874-E27D409B676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9" t="5683" r="32954" b="25082"/>
          <a:stretch/>
        </p:blipFill>
        <p:spPr>
          <a:xfrm>
            <a:off x="3520049" y="872836"/>
            <a:ext cx="8533406" cy="5760193"/>
          </a:xfrm>
          <a:prstGeom prst="rect">
            <a:avLst/>
          </a:prstGeom>
        </p:spPr>
      </p:pic>
      <p:sp>
        <p:nvSpPr>
          <p:cNvPr id="6" name="Rounded Rectangle 5">
            <a:hlinkClick r:id="" action="ppaction://hlinkshowjump?jump=nextslide" highlightClick="1">
              <a:snd r:embed="rId4" name="click.wav"/>
            </a:hlinkClick>
          </p:cNvPr>
          <p:cNvSpPr/>
          <p:nvPr/>
        </p:nvSpPr>
        <p:spPr>
          <a:xfrm>
            <a:off x="10421257" y="6197600"/>
            <a:ext cx="1494972" cy="4354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  NEXT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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324D2C08-1066-4486-8F34-ECF615012220}"/>
              </a:ext>
            </a:extLst>
          </p:cNvPr>
          <p:cNvSpPr/>
          <p:nvPr/>
        </p:nvSpPr>
        <p:spPr>
          <a:xfrm>
            <a:off x="0" y="0"/>
            <a:ext cx="2313709" cy="651164"/>
          </a:xfrm>
          <a:prstGeom prst="rect">
            <a:avLst/>
          </a:prstGeom>
          <a:solidFill>
            <a:srgbClr val="009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2ECE4015-3F09-4021-92D1-08491F1955E9}"/>
              </a:ext>
            </a:extLst>
          </p:cNvPr>
          <p:cNvSpPr/>
          <p:nvPr/>
        </p:nvSpPr>
        <p:spPr>
          <a:xfrm>
            <a:off x="711200" y="161471"/>
            <a:ext cx="9710057" cy="401381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DAFTAR ORGANISASI KEMASYARAKATAN DAN LEMBAGA SWADAYA MASYARAKAT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6F6E3374-168C-49F0-8B43-BB42F2803539}"/>
              </a:ext>
            </a:extLst>
          </p:cNvPr>
          <p:cNvSpPr/>
          <p:nvPr/>
        </p:nvSpPr>
        <p:spPr>
          <a:xfrm>
            <a:off x="138545" y="724323"/>
            <a:ext cx="3244278" cy="5689177"/>
          </a:xfrm>
          <a:prstGeom prst="rect">
            <a:avLst/>
          </a:prstGeom>
          <a:solidFill>
            <a:srgbClr val="009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" name="Table 2">
            <a:extLst>
              <a:ext uri="{FF2B5EF4-FFF2-40B4-BE49-F238E27FC236}">
                <a16:creationId xmlns="" xmlns:a16="http://schemas.microsoft.com/office/drawing/2014/main" id="{BDA2B80E-D533-4118-AF72-51E7685701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0280627"/>
              </p:ext>
            </p:extLst>
          </p:nvPr>
        </p:nvGraphicFramePr>
        <p:xfrm>
          <a:off x="138546" y="888835"/>
          <a:ext cx="3244278" cy="54914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69454">
                  <a:extLst>
                    <a:ext uri="{9D8B030D-6E8A-4147-A177-3AD203B41FA5}">
                      <a16:colId xmlns="" xmlns:a16="http://schemas.microsoft.com/office/drawing/2014/main" val="1869788044"/>
                    </a:ext>
                  </a:extLst>
                </a:gridCol>
                <a:gridCol w="1536700">
                  <a:extLst>
                    <a:ext uri="{9D8B030D-6E8A-4147-A177-3AD203B41FA5}">
                      <a16:colId xmlns="" xmlns:a16="http://schemas.microsoft.com/office/drawing/2014/main" val="89465278"/>
                    </a:ext>
                  </a:extLst>
                </a:gridCol>
                <a:gridCol w="1338124">
                  <a:extLst>
                    <a:ext uri="{9D8B030D-6E8A-4147-A177-3AD203B41FA5}">
                      <a16:colId xmlns="" xmlns:a16="http://schemas.microsoft.com/office/drawing/2014/main" val="28459440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Nama </a:t>
                      </a:r>
                      <a:r>
                        <a:rPr lang="en-US" sz="1100" dirty="0" err="1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Organisasi</a:t>
                      </a:r>
                      <a:endParaRPr lang="en-US" sz="14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Alamat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2085789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andara" panose="020E0502030303020204" pitchFamily="34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ndara" panose="020E0502030303020204" pitchFamily="34" charset="0"/>
                        </a:rPr>
                        <a:t>Lembaga </a:t>
                      </a:r>
                      <a:r>
                        <a:rPr lang="en-US" sz="1200" dirty="0" err="1">
                          <a:latin typeface="Candara" panose="020E0502030303020204" pitchFamily="34" charset="0"/>
                        </a:rPr>
                        <a:t>Independen</a:t>
                      </a:r>
                      <a:r>
                        <a:rPr lang="en-US" sz="1200" dirty="0">
                          <a:latin typeface="Candara" panose="020E0502030303020204" pitchFamily="34" charset="0"/>
                        </a:rPr>
                        <a:t> </a:t>
                      </a:r>
                      <a:r>
                        <a:rPr lang="en-US" sz="1200" dirty="0" err="1">
                          <a:latin typeface="Candara" panose="020E0502030303020204" pitchFamily="34" charset="0"/>
                        </a:rPr>
                        <a:t>Pelopor</a:t>
                      </a:r>
                      <a:r>
                        <a:rPr lang="en-US" sz="1200" dirty="0">
                          <a:latin typeface="Candara" panose="020E0502030303020204" pitchFamily="34" charset="0"/>
                        </a:rPr>
                        <a:t> </a:t>
                      </a:r>
                      <a:r>
                        <a:rPr lang="en-US" sz="1200" dirty="0" err="1">
                          <a:latin typeface="Candara" panose="020E0502030303020204" pitchFamily="34" charset="0"/>
                        </a:rPr>
                        <a:t>Bangsa</a:t>
                      </a:r>
                      <a:endParaRPr lang="en-US" sz="1200" dirty="0">
                        <a:latin typeface="Candara" panose="020E0502030303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ndara" panose="020E0502030303020204" pitchFamily="34" charset="0"/>
                        </a:rPr>
                        <a:t>Jl. </a:t>
                      </a:r>
                      <a:r>
                        <a:rPr lang="en-US" sz="1200" dirty="0" err="1">
                          <a:latin typeface="Candara" panose="020E0502030303020204" pitchFamily="34" charset="0"/>
                        </a:rPr>
                        <a:t>Ciroyom</a:t>
                      </a:r>
                      <a:r>
                        <a:rPr lang="en-US" sz="1200" dirty="0">
                          <a:latin typeface="Candara" panose="020E0502030303020204" pitchFamily="34" charset="0"/>
                        </a:rPr>
                        <a:t> No. 235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33990874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andara" panose="020E0502030303020204" pitchFamily="34" charset="0"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ndara" panose="020E0502030303020204" pitchFamily="34" charset="0"/>
                        </a:rPr>
                        <a:t>Forum </a:t>
                      </a:r>
                      <a:r>
                        <a:rPr lang="en-US" sz="1200" dirty="0" err="1">
                          <a:latin typeface="Candara" panose="020E0502030303020204" pitchFamily="34" charset="0"/>
                        </a:rPr>
                        <a:t>Purna</a:t>
                      </a:r>
                      <a:r>
                        <a:rPr lang="en-US" sz="1200" dirty="0">
                          <a:latin typeface="Candara" panose="020E0502030303020204" pitchFamily="34" charset="0"/>
                        </a:rPr>
                        <a:t> </a:t>
                      </a:r>
                      <a:r>
                        <a:rPr lang="en-US" sz="1200" dirty="0" err="1">
                          <a:latin typeface="Candara" panose="020E0502030303020204" pitchFamily="34" charset="0"/>
                        </a:rPr>
                        <a:t>Anggota</a:t>
                      </a:r>
                      <a:r>
                        <a:rPr lang="en-US" sz="1200" dirty="0">
                          <a:latin typeface="Candara" panose="020E0502030303020204" pitchFamily="34" charset="0"/>
                        </a:rPr>
                        <a:t> DPRD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ndara" panose="020E0502030303020204" pitchFamily="34" charset="0"/>
                        </a:rPr>
                        <a:t>Jl. </a:t>
                      </a:r>
                      <a:r>
                        <a:rPr lang="en-US" sz="1200" dirty="0" err="1">
                          <a:latin typeface="Candara" panose="020E0502030303020204" pitchFamily="34" charset="0"/>
                        </a:rPr>
                        <a:t>Cinehel</a:t>
                      </a:r>
                      <a:r>
                        <a:rPr lang="en-US" sz="1200" dirty="0">
                          <a:latin typeface="Candara" panose="020E0502030303020204" pitchFamily="34" charset="0"/>
                        </a:rPr>
                        <a:t> No. 40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38349796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andara" panose="020E0502030303020204" pitchFamily="34" charset="0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 err="1">
                          <a:latin typeface="Candara" panose="020E0502030303020204" pitchFamily="34" charset="0"/>
                        </a:rPr>
                        <a:t>Paguyuban</a:t>
                      </a:r>
                      <a:r>
                        <a:rPr lang="en-US" sz="1200" dirty="0">
                          <a:latin typeface="Candara" panose="020E0502030303020204" pitchFamily="34" charset="0"/>
                        </a:rPr>
                        <a:t> </a:t>
                      </a:r>
                      <a:r>
                        <a:rPr lang="en-US" sz="1200" dirty="0" err="1">
                          <a:latin typeface="Candara" panose="020E0502030303020204" pitchFamily="34" charset="0"/>
                        </a:rPr>
                        <a:t>Pengelola</a:t>
                      </a:r>
                      <a:r>
                        <a:rPr lang="en-US" sz="1200" dirty="0">
                          <a:latin typeface="Candara" panose="020E0502030303020204" pitchFamily="34" charset="0"/>
                        </a:rPr>
                        <a:t> Bong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ndara" panose="020E0502030303020204" pitchFamily="34" charset="0"/>
                        </a:rPr>
                        <a:t>Jl. </a:t>
                      </a:r>
                      <a:r>
                        <a:rPr lang="en-US" sz="1200" dirty="0" err="1">
                          <a:latin typeface="Candara" panose="020E0502030303020204" pitchFamily="34" charset="0"/>
                        </a:rPr>
                        <a:t>Pagaden</a:t>
                      </a:r>
                      <a:r>
                        <a:rPr lang="en-US" sz="1200" dirty="0">
                          <a:latin typeface="Candara" panose="020E0502030303020204" pitchFamily="34" charset="0"/>
                        </a:rPr>
                        <a:t> No. 14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162782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andara" panose="020E0502030303020204" pitchFamily="34" charset="0"/>
                        </a:rPr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 err="1">
                          <a:latin typeface="Candara" panose="020E0502030303020204" pitchFamily="34" charset="0"/>
                        </a:rPr>
                        <a:t>Perhimpunan</a:t>
                      </a:r>
                      <a:r>
                        <a:rPr lang="en-US" sz="1200" dirty="0">
                          <a:latin typeface="Candara" panose="020E0502030303020204" pitchFamily="34" charset="0"/>
                        </a:rPr>
                        <a:t> Indonesia </a:t>
                      </a:r>
                      <a:r>
                        <a:rPr lang="en-US" sz="1200" dirty="0" err="1">
                          <a:latin typeface="Candara" panose="020E0502030303020204" pitchFamily="34" charset="0"/>
                        </a:rPr>
                        <a:t>Tionghoa</a:t>
                      </a:r>
                      <a:r>
                        <a:rPr lang="en-US" sz="1200" dirty="0">
                          <a:latin typeface="Candara" panose="020E0502030303020204" pitchFamily="34" charset="0"/>
                        </a:rPr>
                        <a:t> (INTI)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ndara" panose="020E0502030303020204" pitchFamily="34" charset="0"/>
                        </a:rPr>
                        <a:t>Jl. Drs. </a:t>
                      </a:r>
                      <a:r>
                        <a:rPr lang="en-US" sz="1200" dirty="0" err="1">
                          <a:latin typeface="Candara" panose="020E0502030303020204" pitchFamily="34" charset="0"/>
                        </a:rPr>
                        <a:t>Sukarjo</a:t>
                      </a:r>
                      <a:r>
                        <a:rPr lang="en-US" sz="1200" dirty="0">
                          <a:latin typeface="Candara" panose="020E0502030303020204" pitchFamily="34" charset="0"/>
                        </a:rPr>
                        <a:t> No.45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8089570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andara" panose="020E0502030303020204" pitchFamily="34" charset="0"/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ndara" panose="020E0502030303020204" pitchFamily="34" charset="0"/>
                        </a:rPr>
                        <a:t>Tiger Fans Club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ndara" panose="020E0502030303020204" pitchFamily="34" charset="0"/>
                        </a:rPr>
                        <a:t>Jl. </a:t>
                      </a:r>
                      <a:r>
                        <a:rPr lang="en-US" sz="1200" dirty="0" err="1">
                          <a:latin typeface="Candara" panose="020E0502030303020204" pitchFamily="34" charset="0"/>
                        </a:rPr>
                        <a:t>Rumah</a:t>
                      </a:r>
                      <a:r>
                        <a:rPr lang="en-US" sz="1200" dirty="0">
                          <a:latin typeface="Candara" panose="020E0502030303020204" pitchFamily="34" charset="0"/>
                        </a:rPr>
                        <a:t> </a:t>
                      </a:r>
                      <a:r>
                        <a:rPr lang="en-US" sz="1200" dirty="0" err="1">
                          <a:latin typeface="Candara" panose="020E0502030303020204" pitchFamily="34" charset="0"/>
                        </a:rPr>
                        <a:t>Sakit</a:t>
                      </a:r>
                      <a:r>
                        <a:rPr lang="en-US" sz="1200" dirty="0">
                          <a:latin typeface="Candara" panose="020E0502030303020204" pitchFamily="34" charset="0"/>
                        </a:rPr>
                        <a:t> No. 62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35147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andara" panose="020E0502030303020204" pitchFamily="34" charset="0"/>
                        </a:rPr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ndara" panose="020E0502030303020204" pitchFamily="34" charset="0"/>
                        </a:rPr>
                        <a:t>Scooter Owner Group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ndara" panose="020E0502030303020204" pitchFamily="34" charset="0"/>
                        </a:rPr>
                        <a:t>Jl. </a:t>
                      </a:r>
                      <a:r>
                        <a:rPr lang="en-US" sz="1200" dirty="0" err="1">
                          <a:latin typeface="Candara" panose="020E0502030303020204" pitchFamily="34" charset="0"/>
                        </a:rPr>
                        <a:t>Cieunteung</a:t>
                      </a:r>
                      <a:r>
                        <a:rPr lang="en-US" sz="1200" dirty="0">
                          <a:latin typeface="Candara" panose="020E0502030303020204" pitchFamily="34" charset="0"/>
                        </a:rPr>
                        <a:t> No. 59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6101405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andara" panose="020E0502030303020204" pitchFamily="34" charset="0"/>
                        </a:rPr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ndara" panose="020E0502030303020204" pitchFamily="34" charset="0"/>
                        </a:rPr>
                        <a:t>Lembaga </a:t>
                      </a:r>
                      <a:r>
                        <a:rPr lang="en-US" sz="1200" dirty="0" err="1">
                          <a:latin typeface="Candara" panose="020E0502030303020204" pitchFamily="34" charset="0"/>
                        </a:rPr>
                        <a:t>Bantuan</a:t>
                      </a:r>
                      <a:r>
                        <a:rPr lang="en-US" sz="1200" dirty="0">
                          <a:latin typeface="Candara" panose="020E0502030303020204" pitchFamily="34" charset="0"/>
                        </a:rPr>
                        <a:t> Hukum Tri Partied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ndara" panose="020E0502030303020204" pitchFamily="34" charset="0"/>
                        </a:rPr>
                        <a:t>Jl. Raya </a:t>
                      </a:r>
                      <a:r>
                        <a:rPr lang="en-US" sz="1200" dirty="0" err="1">
                          <a:latin typeface="Candara" panose="020E0502030303020204" pitchFamily="34" charset="0"/>
                        </a:rPr>
                        <a:t>Singaparna</a:t>
                      </a:r>
                      <a:endParaRPr lang="en-US" sz="1200" dirty="0">
                        <a:latin typeface="Candara" panose="020E0502030303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2934931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andara" panose="020E0502030303020204" pitchFamily="34" charset="0"/>
                        </a:rPr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 err="1">
                          <a:latin typeface="Candara" panose="020E0502030303020204" pitchFamily="34" charset="0"/>
                        </a:rPr>
                        <a:t>Generasi</a:t>
                      </a:r>
                      <a:r>
                        <a:rPr lang="en-US" sz="1200" dirty="0">
                          <a:latin typeface="Candara" panose="020E0502030303020204" pitchFamily="34" charset="0"/>
                        </a:rPr>
                        <a:t> Muda Indonesia (</a:t>
                      </a:r>
                      <a:r>
                        <a:rPr lang="en-US" sz="1200" dirty="0" err="1">
                          <a:latin typeface="Candara" panose="020E0502030303020204" pitchFamily="34" charset="0"/>
                        </a:rPr>
                        <a:t>Gradasi</a:t>
                      </a:r>
                      <a:r>
                        <a:rPr lang="en-US" sz="1200" dirty="0">
                          <a:latin typeface="Candara" panose="020E0502030303020204" pitchFamily="34" charset="0"/>
                        </a:rPr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ndara" panose="020E0502030303020204" pitchFamily="34" charset="0"/>
                        </a:rPr>
                        <a:t>Jl. </a:t>
                      </a:r>
                      <a:r>
                        <a:rPr lang="en-US" sz="1200" dirty="0" err="1">
                          <a:latin typeface="Candara" panose="020E0502030303020204" pitchFamily="34" charset="0"/>
                        </a:rPr>
                        <a:t>Layungsari</a:t>
                      </a:r>
                      <a:endParaRPr lang="en-US" sz="1200" dirty="0">
                        <a:latin typeface="Candara" panose="020E0502030303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24550353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andara" panose="020E0502030303020204" pitchFamily="34" charset="0"/>
                        </a:rPr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ndara" panose="020E0502030303020204" pitchFamily="34" charset="0"/>
                        </a:rPr>
                        <a:t>Gerakan Moral Masyarakat (Gammas)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 err="1">
                          <a:latin typeface="Candara" panose="020E0502030303020204" pitchFamily="34" charset="0"/>
                        </a:rPr>
                        <a:t>Ponpes</a:t>
                      </a:r>
                      <a:r>
                        <a:rPr lang="en-US" sz="1200" dirty="0">
                          <a:latin typeface="Candara" panose="020E0502030303020204" pitchFamily="34" charset="0"/>
                        </a:rPr>
                        <a:t> </a:t>
                      </a:r>
                      <a:r>
                        <a:rPr lang="en-US" sz="1200" dirty="0" err="1">
                          <a:latin typeface="Candara" panose="020E0502030303020204" pitchFamily="34" charset="0"/>
                        </a:rPr>
                        <a:t>Hidayatul</a:t>
                      </a:r>
                      <a:r>
                        <a:rPr lang="en-US" sz="1200" dirty="0">
                          <a:latin typeface="Candara" panose="020E0502030303020204" pitchFamily="34" charset="0"/>
                        </a:rPr>
                        <a:t> </a:t>
                      </a:r>
                      <a:r>
                        <a:rPr lang="en-US" sz="1200" dirty="0" err="1">
                          <a:latin typeface="Candara" panose="020E0502030303020204" pitchFamily="34" charset="0"/>
                        </a:rPr>
                        <a:t>Ulum</a:t>
                      </a:r>
                      <a:r>
                        <a:rPr lang="en-US" sz="1200" dirty="0">
                          <a:latin typeface="Candara" panose="020E0502030303020204" pitchFamily="34" charset="0"/>
                        </a:rPr>
                        <a:t> </a:t>
                      </a:r>
                      <a:r>
                        <a:rPr lang="en-US" sz="1200" dirty="0" err="1">
                          <a:latin typeface="Candara" panose="020E0502030303020204" pitchFamily="34" charset="0"/>
                        </a:rPr>
                        <a:t>Cibeureum</a:t>
                      </a:r>
                      <a:endParaRPr lang="en-US" sz="1200" dirty="0">
                        <a:latin typeface="Candara" panose="020E0502030303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35338521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andara" panose="020E0502030303020204" pitchFamily="34" charset="0"/>
                        </a:rPr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ndara" panose="020E0502030303020204" pitchFamily="34" charset="0"/>
                        </a:rPr>
                        <a:t>Forum Putra Putri ABRI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ndara" panose="020E0502030303020204" pitchFamily="34" charset="0"/>
                        </a:rPr>
                        <a:t>Jl. </a:t>
                      </a:r>
                      <a:r>
                        <a:rPr lang="en-US" sz="1200" dirty="0" err="1">
                          <a:latin typeface="Candara" panose="020E0502030303020204" pitchFamily="34" charset="0"/>
                        </a:rPr>
                        <a:t>Saptamarga</a:t>
                      </a:r>
                      <a:r>
                        <a:rPr lang="en-US" sz="1200" dirty="0">
                          <a:latin typeface="Candara" panose="020E0502030303020204" pitchFamily="34" charset="0"/>
                        </a:rPr>
                        <a:t> No.52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2523762482"/>
                  </a:ext>
                </a:extLst>
              </a:tr>
            </a:tbl>
          </a:graphicData>
        </a:graphic>
      </p:graphicFrame>
      <p:cxnSp>
        <p:nvCxnSpPr>
          <p:cNvPr id="9" name="Straight Arrow Connector 8">
            <a:extLst>
              <a:ext uri="{FF2B5EF4-FFF2-40B4-BE49-F238E27FC236}">
                <a16:creationId xmlns="" xmlns:a16="http://schemas.microsoft.com/office/drawing/2014/main" id="{F0C94782-556A-4346-A634-E63433E81A44}"/>
              </a:ext>
            </a:extLst>
          </p:cNvPr>
          <p:cNvCxnSpPr/>
          <p:nvPr/>
        </p:nvCxnSpPr>
        <p:spPr>
          <a:xfrm>
            <a:off x="3149600" y="1676400"/>
            <a:ext cx="4483100" cy="5334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="" xmlns:a16="http://schemas.microsoft.com/office/drawing/2014/main" id="{2AB36C43-0B95-40E3-A8A9-C4765D921D05}"/>
              </a:ext>
            </a:extLst>
          </p:cNvPr>
          <p:cNvCxnSpPr/>
          <p:nvPr/>
        </p:nvCxnSpPr>
        <p:spPr>
          <a:xfrm>
            <a:off x="3251200" y="2209800"/>
            <a:ext cx="4381500" cy="889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="" xmlns:a16="http://schemas.microsoft.com/office/drawing/2014/main" id="{5EF6A116-A178-405F-B23B-9C2AA4640F5C}"/>
              </a:ext>
            </a:extLst>
          </p:cNvPr>
          <p:cNvCxnSpPr/>
          <p:nvPr/>
        </p:nvCxnSpPr>
        <p:spPr>
          <a:xfrm>
            <a:off x="3251200" y="2692400"/>
            <a:ext cx="3244278" cy="23495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="" xmlns:a16="http://schemas.microsoft.com/office/drawing/2014/main" id="{6D8455FE-B4D4-4BF3-BFE7-DF218B0D82DD}"/>
              </a:ext>
            </a:extLst>
          </p:cNvPr>
          <p:cNvCxnSpPr>
            <a:cxnSpLocks/>
          </p:cNvCxnSpPr>
          <p:nvPr/>
        </p:nvCxnSpPr>
        <p:spPr>
          <a:xfrm flipV="1">
            <a:off x="3200400" y="2725671"/>
            <a:ext cx="4451927" cy="41122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="" xmlns:a16="http://schemas.microsoft.com/office/drawing/2014/main" id="{03F970F0-F094-4E94-829C-67DAF1CB9DC9}"/>
              </a:ext>
            </a:extLst>
          </p:cNvPr>
          <p:cNvCxnSpPr/>
          <p:nvPr/>
        </p:nvCxnSpPr>
        <p:spPr>
          <a:xfrm flipV="1">
            <a:off x="3302000" y="2901868"/>
            <a:ext cx="4401127" cy="92083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="" xmlns:a16="http://schemas.microsoft.com/office/drawing/2014/main" id="{0378A5D5-41A9-4139-B216-71ABF962BA7A}"/>
              </a:ext>
            </a:extLst>
          </p:cNvPr>
          <p:cNvCxnSpPr/>
          <p:nvPr/>
        </p:nvCxnSpPr>
        <p:spPr>
          <a:xfrm flipV="1">
            <a:off x="3149600" y="2901868"/>
            <a:ext cx="3898903" cy="135263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="" xmlns:a16="http://schemas.microsoft.com/office/drawing/2014/main" id="{A88C6BCB-25E5-43D0-B2E7-51813C942F67}"/>
              </a:ext>
            </a:extLst>
          </p:cNvPr>
          <p:cNvCxnSpPr/>
          <p:nvPr/>
        </p:nvCxnSpPr>
        <p:spPr>
          <a:xfrm flipV="1">
            <a:off x="3251200" y="3530600"/>
            <a:ext cx="2755900" cy="10541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="" xmlns:a16="http://schemas.microsoft.com/office/drawing/2014/main" id="{A8779AC4-070F-47F2-BF14-B7DF2E73E8FB}"/>
              </a:ext>
            </a:extLst>
          </p:cNvPr>
          <p:cNvCxnSpPr/>
          <p:nvPr/>
        </p:nvCxnSpPr>
        <p:spPr>
          <a:xfrm flipV="1">
            <a:off x="3251200" y="3302000"/>
            <a:ext cx="4216400" cy="17399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="" xmlns:a16="http://schemas.microsoft.com/office/drawing/2014/main" id="{B012AF92-D336-4E87-91CA-FF113CACE161}"/>
              </a:ext>
            </a:extLst>
          </p:cNvPr>
          <p:cNvCxnSpPr>
            <a:cxnSpLocks/>
          </p:cNvCxnSpPr>
          <p:nvPr/>
        </p:nvCxnSpPr>
        <p:spPr>
          <a:xfrm flipV="1">
            <a:off x="3302000" y="3683000"/>
            <a:ext cx="5664200" cy="17780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="" xmlns:a16="http://schemas.microsoft.com/office/drawing/2014/main" id="{A6D33C2B-BB3F-4D3F-8423-8CEAD6D8C36B}"/>
              </a:ext>
            </a:extLst>
          </p:cNvPr>
          <p:cNvCxnSpPr/>
          <p:nvPr/>
        </p:nvCxnSpPr>
        <p:spPr>
          <a:xfrm flipV="1">
            <a:off x="3302000" y="3429000"/>
            <a:ext cx="4330700" cy="270467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8022921"/>
      </p:ext>
    </p:extLst>
  </p:cSld>
  <p:clrMapOvr>
    <a:masterClrMapping/>
  </p:clrMapOvr>
  <p:transition spd="slow" advClick="0" advTm="3963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="" xmlns:a16="http://schemas.microsoft.com/office/drawing/2014/main" id="{F4E3A26F-E2C4-40E5-B2C0-53A6DE4C4491}"/>
              </a:ext>
            </a:extLst>
          </p:cNvPr>
          <p:cNvSpPr/>
          <p:nvPr/>
        </p:nvSpPr>
        <p:spPr>
          <a:xfrm>
            <a:off x="0" y="-15791"/>
            <a:ext cx="12192000" cy="740113"/>
          </a:xfrm>
          <a:prstGeom prst="rect">
            <a:avLst/>
          </a:prstGeom>
          <a:solidFill>
            <a:srgbClr val="009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324D2C08-1066-4486-8F34-ECF615012220}"/>
              </a:ext>
            </a:extLst>
          </p:cNvPr>
          <p:cNvSpPr/>
          <p:nvPr/>
        </p:nvSpPr>
        <p:spPr>
          <a:xfrm>
            <a:off x="3382823" y="724322"/>
            <a:ext cx="8809177" cy="6133677"/>
          </a:xfrm>
          <a:prstGeom prst="rect">
            <a:avLst/>
          </a:prstGeom>
          <a:solidFill>
            <a:srgbClr val="009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0809239D-292A-476A-B874-E27D409B676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9" t="5683" r="32954" b="25082"/>
          <a:stretch/>
        </p:blipFill>
        <p:spPr>
          <a:xfrm>
            <a:off x="3520049" y="872836"/>
            <a:ext cx="8533406" cy="5760193"/>
          </a:xfrm>
          <a:prstGeom prst="rect">
            <a:avLst/>
          </a:prstGeom>
        </p:spPr>
      </p:pic>
      <p:sp>
        <p:nvSpPr>
          <p:cNvPr id="6" name="Rounded Rectangle 5">
            <a:hlinkClick r:id="" action="ppaction://hlinkshowjump?jump=nextslide" highlightClick="1">
              <a:snd r:embed="rId3" name="click.wav"/>
            </a:hlinkClick>
          </p:cNvPr>
          <p:cNvSpPr/>
          <p:nvPr/>
        </p:nvSpPr>
        <p:spPr>
          <a:xfrm>
            <a:off x="10421257" y="6197600"/>
            <a:ext cx="1494972" cy="4354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  NEXT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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2ECE4015-3F09-4021-92D1-08491F1955E9}"/>
              </a:ext>
            </a:extLst>
          </p:cNvPr>
          <p:cNvSpPr/>
          <p:nvPr/>
        </p:nvSpPr>
        <p:spPr>
          <a:xfrm>
            <a:off x="932876" y="161471"/>
            <a:ext cx="9710057" cy="401381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DAFTAR ORGANISASI KEMASYARAKATAN DAN LEMBAGA SWADAYA MASYARAKAT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6F6E3374-168C-49F0-8B43-BB42F2803539}"/>
              </a:ext>
            </a:extLst>
          </p:cNvPr>
          <p:cNvSpPr/>
          <p:nvPr/>
        </p:nvSpPr>
        <p:spPr>
          <a:xfrm>
            <a:off x="0" y="724323"/>
            <a:ext cx="3382823" cy="6133677"/>
          </a:xfrm>
          <a:prstGeom prst="rect">
            <a:avLst/>
          </a:prstGeom>
          <a:solidFill>
            <a:srgbClr val="009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" name="Table 2">
            <a:extLst>
              <a:ext uri="{FF2B5EF4-FFF2-40B4-BE49-F238E27FC236}">
                <a16:creationId xmlns="" xmlns:a16="http://schemas.microsoft.com/office/drawing/2014/main" id="{BDA2B80E-D533-4118-AF72-51E7685701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843423"/>
              </p:ext>
            </p:extLst>
          </p:nvPr>
        </p:nvGraphicFramePr>
        <p:xfrm>
          <a:off x="138546" y="888835"/>
          <a:ext cx="3244278" cy="521716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69454">
                  <a:extLst>
                    <a:ext uri="{9D8B030D-6E8A-4147-A177-3AD203B41FA5}">
                      <a16:colId xmlns="" xmlns:a16="http://schemas.microsoft.com/office/drawing/2014/main" val="1869788044"/>
                    </a:ext>
                  </a:extLst>
                </a:gridCol>
                <a:gridCol w="1536700">
                  <a:extLst>
                    <a:ext uri="{9D8B030D-6E8A-4147-A177-3AD203B41FA5}">
                      <a16:colId xmlns="" xmlns:a16="http://schemas.microsoft.com/office/drawing/2014/main" val="89465278"/>
                    </a:ext>
                  </a:extLst>
                </a:gridCol>
                <a:gridCol w="1338124">
                  <a:extLst>
                    <a:ext uri="{9D8B030D-6E8A-4147-A177-3AD203B41FA5}">
                      <a16:colId xmlns="" xmlns:a16="http://schemas.microsoft.com/office/drawing/2014/main" val="28459440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Nama </a:t>
                      </a:r>
                      <a:r>
                        <a:rPr lang="en-US" sz="1100" dirty="0" err="1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Organisasi</a:t>
                      </a:r>
                      <a:endParaRPr lang="en-US" sz="14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Alamat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2085789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andara" panose="020E0502030303020204" pitchFamily="34" charset="0"/>
                        </a:rPr>
                        <a:t>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ndara" panose="020E0502030303020204" pitchFamily="34" charset="0"/>
                        </a:rPr>
                        <a:t>PD. </a:t>
                      </a:r>
                      <a:r>
                        <a:rPr lang="en-US" sz="1200" dirty="0" err="1">
                          <a:latin typeface="Candara" panose="020E0502030303020204" pitchFamily="34" charset="0"/>
                        </a:rPr>
                        <a:t>Muslimat</a:t>
                      </a:r>
                      <a:r>
                        <a:rPr lang="en-US" sz="1200" dirty="0">
                          <a:latin typeface="Candara" panose="020E0502030303020204" pitchFamily="34" charset="0"/>
                        </a:rPr>
                        <a:t> Al </a:t>
                      </a:r>
                      <a:r>
                        <a:rPr lang="en-US" sz="1200" dirty="0" err="1">
                          <a:latin typeface="Candara" panose="020E0502030303020204" pitchFamily="34" charset="0"/>
                        </a:rPr>
                        <a:t>Jamiyatul</a:t>
                      </a:r>
                      <a:r>
                        <a:rPr lang="en-US" sz="1200" dirty="0">
                          <a:latin typeface="Candara" panose="020E0502030303020204" pitchFamily="34" charset="0"/>
                        </a:rPr>
                        <a:t> </a:t>
                      </a:r>
                      <a:r>
                        <a:rPr lang="en-US" sz="1200" dirty="0" err="1">
                          <a:latin typeface="Candara" panose="020E0502030303020204" pitchFamily="34" charset="0"/>
                        </a:rPr>
                        <a:t>Washliyah</a:t>
                      </a:r>
                      <a:endParaRPr lang="en-US" sz="1200" dirty="0">
                        <a:latin typeface="Candara" panose="020E0502030303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ndara" panose="020E0502030303020204" pitchFamily="34" charset="0"/>
                        </a:rPr>
                        <a:t>Jl. </a:t>
                      </a:r>
                      <a:r>
                        <a:rPr lang="en-US" sz="1200" dirty="0" err="1">
                          <a:latin typeface="Candara" panose="020E0502030303020204" pitchFamily="34" charset="0"/>
                        </a:rPr>
                        <a:t>Mang</a:t>
                      </a:r>
                      <a:r>
                        <a:rPr lang="en-US" sz="1200" dirty="0">
                          <a:latin typeface="Candara" panose="020E0502030303020204" pitchFamily="34" charset="0"/>
                        </a:rPr>
                        <a:t> Koko (</a:t>
                      </a:r>
                      <a:r>
                        <a:rPr lang="en-US" sz="1200" dirty="0" err="1">
                          <a:latin typeface="Candara" panose="020E0502030303020204" pitchFamily="34" charset="0"/>
                        </a:rPr>
                        <a:t>Sindangwangi</a:t>
                      </a:r>
                      <a:r>
                        <a:rPr lang="en-US" sz="1200" dirty="0">
                          <a:latin typeface="Candara" panose="020E0502030303020204" pitchFamily="34" charset="0"/>
                        </a:rPr>
                        <a:t>) RT.03/03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33990874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andara" panose="020E0502030303020204" pitchFamily="34" charset="0"/>
                        </a:rPr>
                        <a:t>81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ndara" panose="020E0502030303020204" pitchFamily="34" charset="0"/>
                        </a:rPr>
                        <a:t>PD. Al </a:t>
                      </a:r>
                      <a:r>
                        <a:rPr lang="en-US" sz="1200" dirty="0" err="1">
                          <a:latin typeface="Candara" panose="020E0502030303020204" pitchFamily="34" charset="0"/>
                        </a:rPr>
                        <a:t>Jamiyatul</a:t>
                      </a:r>
                      <a:r>
                        <a:rPr lang="en-US" sz="1200" dirty="0">
                          <a:latin typeface="Candara" panose="020E0502030303020204" pitchFamily="34" charset="0"/>
                        </a:rPr>
                        <a:t> </a:t>
                      </a:r>
                      <a:r>
                        <a:rPr lang="en-US" sz="1200" dirty="0" err="1">
                          <a:latin typeface="Candara" panose="020E0502030303020204" pitchFamily="34" charset="0"/>
                        </a:rPr>
                        <a:t>Washliyah</a:t>
                      </a:r>
                      <a:endParaRPr lang="en-US" sz="1200" dirty="0">
                        <a:latin typeface="Candara" panose="020E0502030303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ndara" panose="020E0502030303020204" pitchFamily="34" charset="0"/>
                        </a:rPr>
                        <a:t>Jl. </a:t>
                      </a:r>
                      <a:r>
                        <a:rPr lang="en-US" sz="1200" dirty="0" err="1">
                          <a:latin typeface="Candara" panose="020E0502030303020204" pitchFamily="34" charset="0"/>
                        </a:rPr>
                        <a:t>Mang</a:t>
                      </a:r>
                      <a:r>
                        <a:rPr lang="en-US" sz="1200" dirty="0">
                          <a:latin typeface="Candara" panose="020E0502030303020204" pitchFamily="34" charset="0"/>
                        </a:rPr>
                        <a:t> Koko </a:t>
                      </a:r>
                      <a:r>
                        <a:rPr lang="en-US" sz="1200" dirty="0" err="1">
                          <a:latin typeface="Candara" panose="020E0502030303020204" pitchFamily="34" charset="0"/>
                        </a:rPr>
                        <a:t>Kadudampit</a:t>
                      </a:r>
                      <a:r>
                        <a:rPr lang="en-US" sz="1200" dirty="0">
                          <a:latin typeface="Candara" panose="020E0502030303020204" pitchFamily="34" charset="0"/>
                        </a:rPr>
                        <a:t> RT.03/03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40662113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andara" panose="020E0502030303020204" pitchFamily="34" charset="0"/>
                        </a:rPr>
                        <a:t>82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 err="1">
                          <a:latin typeface="Candara" panose="020E0502030303020204" pitchFamily="34" charset="0"/>
                        </a:rPr>
                        <a:t>Transformatif</a:t>
                      </a:r>
                      <a:r>
                        <a:rPr lang="en-US" sz="1200" dirty="0">
                          <a:latin typeface="Candara" panose="020E0502030303020204" pitchFamily="34" charset="0"/>
                        </a:rPr>
                        <a:t> Study Center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 err="1">
                          <a:latin typeface="Candara" panose="020E0502030303020204" pitchFamily="34" charset="0"/>
                        </a:rPr>
                        <a:t>Lembang</a:t>
                      </a:r>
                      <a:r>
                        <a:rPr lang="en-US" sz="1200" dirty="0">
                          <a:latin typeface="Candara" panose="020E0502030303020204" pitchFamily="34" charset="0"/>
                        </a:rPr>
                        <a:t> Jaya RT 0314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9097170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andara" panose="020E0502030303020204" pitchFamily="34" charset="0"/>
                        </a:rPr>
                        <a:t>83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ndara" panose="020E0502030303020204" pitchFamily="34" charset="0"/>
                        </a:rPr>
                        <a:t>Lembaga </a:t>
                      </a:r>
                      <a:r>
                        <a:rPr lang="en-US" sz="1200" dirty="0" err="1">
                          <a:latin typeface="Candara" panose="020E0502030303020204" pitchFamily="34" charset="0"/>
                        </a:rPr>
                        <a:t>Investasi</a:t>
                      </a:r>
                      <a:r>
                        <a:rPr lang="en-US" sz="1200" dirty="0">
                          <a:latin typeface="Candara" panose="020E0502030303020204" pitchFamily="34" charset="0"/>
                        </a:rPr>
                        <a:t> </a:t>
                      </a:r>
                      <a:r>
                        <a:rPr lang="en-US" sz="1200" dirty="0" err="1">
                          <a:latin typeface="Candara" panose="020E0502030303020204" pitchFamily="34" charset="0"/>
                        </a:rPr>
                        <a:t>Proyek</a:t>
                      </a:r>
                      <a:r>
                        <a:rPr lang="en-US" sz="1200" dirty="0">
                          <a:latin typeface="Candara" panose="020E0502030303020204" pitchFamily="34" charset="0"/>
                        </a:rPr>
                        <a:t> </a:t>
                      </a:r>
                      <a:r>
                        <a:rPr lang="en-US" sz="1200" dirty="0" err="1">
                          <a:latin typeface="Candara" panose="020E0502030303020204" pitchFamily="34" charset="0"/>
                        </a:rPr>
                        <a:t>Kemanusian</a:t>
                      </a:r>
                      <a:r>
                        <a:rPr lang="en-US" sz="1200" dirty="0">
                          <a:latin typeface="Candara" panose="020E0502030303020204" pitchFamily="34" charset="0"/>
                        </a:rPr>
                        <a:t> (LIPK)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ndara" panose="020E0502030303020204" pitchFamily="34" charset="0"/>
                        </a:rPr>
                        <a:t>Jl. </a:t>
                      </a:r>
                      <a:r>
                        <a:rPr lang="en-US" sz="1200" dirty="0" err="1">
                          <a:latin typeface="Candara" panose="020E0502030303020204" pitchFamily="34" charset="0"/>
                        </a:rPr>
                        <a:t>Panututan</a:t>
                      </a:r>
                      <a:r>
                        <a:rPr lang="en-US" sz="1200" dirty="0">
                          <a:latin typeface="Candara" panose="020E0502030303020204" pitchFamily="34" charset="0"/>
                        </a:rPr>
                        <a:t> RT.01/09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36325912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andara" panose="020E0502030303020204" pitchFamily="34" charset="0"/>
                        </a:rPr>
                        <a:t>84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ndara" panose="020E0502030303020204" pitchFamily="34" charset="0"/>
                        </a:rPr>
                        <a:t>Forum Masyarakat </a:t>
                      </a:r>
                      <a:r>
                        <a:rPr lang="en-US" sz="1200" dirty="0" err="1">
                          <a:latin typeface="Candara" panose="020E0502030303020204" pitchFamily="34" charset="0"/>
                        </a:rPr>
                        <a:t>Peduli</a:t>
                      </a:r>
                      <a:r>
                        <a:rPr lang="en-US" sz="1200" dirty="0">
                          <a:latin typeface="Candara" panose="020E0502030303020204" pitchFamily="34" charset="0"/>
                        </a:rPr>
                        <a:t> </a:t>
                      </a:r>
                      <a:r>
                        <a:rPr lang="en-US" sz="1200" dirty="0" err="1">
                          <a:latin typeface="Candara" panose="020E0502030303020204" pitchFamily="34" charset="0"/>
                        </a:rPr>
                        <a:t>Umat</a:t>
                      </a:r>
                      <a:r>
                        <a:rPr lang="en-US" sz="1200" dirty="0">
                          <a:latin typeface="Candara" panose="020E0502030303020204" pitchFamily="34" charset="0"/>
                        </a:rPr>
                        <a:t> (FMPU)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ndara" panose="020E0502030303020204" pitchFamily="34" charset="0"/>
                        </a:rPr>
                        <a:t>Jl. Raya </a:t>
                      </a:r>
                      <a:r>
                        <a:rPr lang="en-US" sz="1200" dirty="0" err="1">
                          <a:latin typeface="Candara" panose="020E0502030303020204" pitchFamily="34" charset="0"/>
                        </a:rPr>
                        <a:t>Gobras</a:t>
                      </a:r>
                      <a:r>
                        <a:rPr lang="en-US" sz="1200" dirty="0">
                          <a:latin typeface="Candara" panose="020E0502030303020204" pitchFamily="34" charset="0"/>
                        </a:rPr>
                        <a:t> </a:t>
                      </a:r>
                      <a:r>
                        <a:rPr lang="en-US" sz="1200" dirty="0" err="1">
                          <a:latin typeface="Candara" panose="020E0502030303020204" pitchFamily="34" charset="0"/>
                        </a:rPr>
                        <a:t>Sukamaju</a:t>
                      </a:r>
                      <a:r>
                        <a:rPr lang="en-US" sz="1200" dirty="0">
                          <a:latin typeface="Candara" panose="020E0502030303020204" pitchFamily="34" charset="0"/>
                        </a:rPr>
                        <a:t> RT.03/04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22149379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andara" panose="020E0502030303020204" pitchFamily="34" charset="0"/>
                        </a:rPr>
                        <a:t>85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ndara" panose="020E0502030303020204" pitchFamily="34" charset="0"/>
                        </a:rPr>
                        <a:t>PRIANGAN INSTITUTES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ndara" panose="020E0502030303020204" pitchFamily="34" charset="0"/>
                        </a:rPr>
                        <a:t>Jl. </a:t>
                      </a:r>
                      <a:r>
                        <a:rPr lang="en-US" sz="1200" dirty="0" err="1">
                          <a:latin typeface="Candara" panose="020E0502030303020204" pitchFamily="34" charset="0"/>
                        </a:rPr>
                        <a:t>Dadaha</a:t>
                      </a:r>
                      <a:r>
                        <a:rPr lang="en-US" sz="1200" dirty="0">
                          <a:latin typeface="Candara" panose="020E0502030303020204" pitchFamily="34" charset="0"/>
                        </a:rPr>
                        <a:t> </a:t>
                      </a:r>
                      <a:r>
                        <a:rPr lang="en-US" sz="1200" dirty="0" err="1">
                          <a:latin typeface="Candara" panose="020E0502030303020204" pitchFamily="34" charset="0"/>
                        </a:rPr>
                        <a:t>Gunung</a:t>
                      </a:r>
                      <a:r>
                        <a:rPr lang="en-US" sz="1200" dirty="0">
                          <a:latin typeface="Candara" panose="020E0502030303020204" pitchFamily="34" charset="0"/>
                        </a:rPr>
                        <a:t> </a:t>
                      </a:r>
                      <a:r>
                        <a:rPr lang="en-US" sz="1200" dirty="0" err="1">
                          <a:latin typeface="Candara" panose="020E0502030303020204" pitchFamily="34" charset="0"/>
                        </a:rPr>
                        <a:t>Jati</a:t>
                      </a:r>
                      <a:r>
                        <a:rPr lang="en-US" sz="1200" dirty="0">
                          <a:latin typeface="Candara" panose="020E0502030303020204" pitchFamily="34" charset="0"/>
                        </a:rPr>
                        <a:t> No.16 RT.02/03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8060663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andara" panose="020E0502030303020204" pitchFamily="34" charset="0"/>
                        </a:rPr>
                        <a:t>86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ndara" panose="020E0502030303020204" pitchFamily="34" charset="0"/>
                        </a:rPr>
                        <a:t>Dewan </a:t>
                      </a:r>
                      <a:r>
                        <a:rPr lang="en-US" sz="1200" dirty="0" err="1">
                          <a:latin typeface="Candara" panose="020E0502030303020204" pitchFamily="34" charset="0"/>
                        </a:rPr>
                        <a:t>Permusyawaratan</a:t>
                      </a:r>
                      <a:r>
                        <a:rPr lang="en-US" sz="1200" dirty="0">
                          <a:latin typeface="Candara" panose="020E0502030303020204" pitchFamily="34" charset="0"/>
                        </a:rPr>
                        <a:t> </a:t>
                      </a:r>
                      <a:r>
                        <a:rPr lang="en-US" sz="1200" dirty="0" err="1">
                          <a:latin typeface="Candara" panose="020E0502030303020204" pitchFamily="34" charset="0"/>
                        </a:rPr>
                        <a:t>Keluarga</a:t>
                      </a:r>
                      <a:r>
                        <a:rPr lang="en-US" sz="1200" dirty="0">
                          <a:latin typeface="Candara" panose="020E0502030303020204" pitchFamily="34" charset="0"/>
                        </a:rPr>
                        <a:t> </a:t>
                      </a:r>
                      <a:r>
                        <a:rPr lang="en-US" sz="1200" dirty="0" err="1">
                          <a:latin typeface="Candara" panose="020E0502030303020204" pitchFamily="34" charset="0"/>
                        </a:rPr>
                        <a:t>Serikat</a:t>
                      </a:r>
                      <a:r>
                        <a:rPr lang="en-US" sz="1200" dirty="0">
                          <a:latin typeface="Candara" panose="020E0502030303020204" pitchFamily="34" charset="0"/>
                        </a:rPr>
                        <a:t> Pemuda Nasional Kota </a:t>
                      </a:r>
                      <a:r>
                        <a:rPr lang="en-US" sz="1200" dirty="0" err="1">
                          <a:latin typeface="Candara" panose="020E0502030303020204" pitchFamily="34" charset="0"/>
                        </a:rPr>
                        <a:t>Tasikmalaya</a:t>
                      </a:r>
                      <a:r>
                        <a:rPr lang="en-US" sz="1200" dirty="0">
                          <a:latin typeface="Candara" panose="020E0502030303020204" pitchFamily="34" charset="0"/>
                        </a:rPr>
                        <a:t> (SPN)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ndara" panose="020E0502030303020204" pitchFamily="34" charset="0"/>
                        </a:rPr>
                        <a:t>Jl. </a:t>
                      </a:r>
                      <a:r>
                        <a:rPr lang="en-US" sz="1200" dirty="0" err="1">
                          <a:latin typeface="Candara" panose="020E0502030303020204" pitchFamily="34" charset="0"/>
                        </a:rPr>
                        <a:t>Letjen</a:t>
                      </a:r>
                      <a:r>
                        <a:rPr lang="en-US" sz="1200" dirty="0">
                          <a:latin typeface="Candara" panose="020E0502030303020204" pitchFamily="34" charset="0"/>
                        </a:rPr>
                        <a:t> Ibrahim Aji No.16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410609684"/>
                  </a:ext>
                </a:extLst>
              </a:tr>
            </a:tbl>
          </a:graphicData>
        </a:graphic>
      </p:graphicFrame>
      <p:cxnSp>
        <p:nvCxnSpPr>
          <p:cNvPr id="9" name="Straight Arrow Connector 8">
            <a:extLst>
              <a:ext uri="{FF2B5EF4-FFF2-40B4-BE49-F238E27FC236}">
                <a16:creationId xmlns="" xmlns:a16="http://schemas.microsoft.com/office/drawing/2014/main" id="{F0C94782-556A-4346-A634-E63433E81A44}"/>
              </a:ext>
            </a:extLst>
          </p:cNvPr>
          <p:cNvCxnSpPr>
            <a:cxnSpLocks/>
          </p:cNvCxnSpPr>
          <p:nvPr/>
        </p:nvCxnSpPr>
        <p:spPr>
          <a:xfrm flipV="1">
            <a:off x="3283527" y="1413164"/>
            <a:ext cx="2951018" cy="12469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="" xmlns:a16="http://schemas.microsoft.com/office/drawing/2014/main" id="{A2FA5B1F-D30A-4173-8FA6-340279E52E85}"/>
              </a:ext>
            </a:extLst>
          </p:cNvPr>
          <p:cNvCxnSpPr>
            <a:cxnSpLocks/>
          </p:cNvCxnSpPr>
          <p:nvPr/>
        </p:nvCxnSpPr>
        <p:spPr>
          <a:xfrm flipV="1">
            <a:off x="3283527" y="1537855"/>
            <a:ext cx="2951018" cy="68884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="" xmlns:a16="http://schemas.microsoft.com/office/drawing/2014/main" id="{40F3866D-BCEA-4441-9DD5-FF25A7A11D94}"/>
              </a:ext>
            </a:extLst>
          </p:cNvPr>
          <p:cNvCxnSpPr>
            <a:cxnSpLocks/>
          </p:cNvCxnSpPr>
          <p:nvPr/>
        </p:nvCxnSpPr>
        <p:spPr>
          <a:xfrm>
            <a:off x="3283527" y="2766018"/>
            <a:ext cx="2504377" cy="35570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="" xmlns:a16="http://schemas.microsoft.com/office/drawing/2014/main" id="{EE0F61AB-A1AA-44AF-A510-C44ED6E509CB}"/>
              </a:ext>
            </a:extLst>
          </p:cNvPr>
          <p:cNvCxnSpPr>
            <a:cxnSpLocks/>
          </p:cNvCxnSpPr>
          <p:nvPr/>
        </p:nvCxnSpPr>
        <p:spPr>
          <a:xfrm flipV="1">
            <a:off x="3283526" y="2766017"/>
            <a:ext cx="3685310" cy="46753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="" xmlns:a16="http://schemas.microsoft.com/office/drawing/2014/main" id="{034A1DEE-6ACB-4D56-A07F-959EB5F315C0}"/>
              </a:ext>
            </a:extLst>
          </p:cNvPr>
          <p:cNvCxnSpPr>
            <a:cxnSpLocks/>
          </p:cNvCxnSpPr>
          <p:nvPr/>
        </p:nvCxnSpPr>
        <p:spPr>
          <a:xfrm>
            <a:off x="3283526" y="3921488"/>
            <a:ext cx="4503226" cy="54022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="" xmlns:a16="http://schemas.microsoft.com/office/drawing/2014/main" id="{6FA6CC64-A46D-46FB-854B-A51E1F22D578}"/>
              </a:ext>
            </a:extLst>
          </p:cNvPr>
          <p:cNvCxnSpPr>
            <a:cxnSpLocks/>
          </p:cNvCxnSpPr>
          <p:nvPr/>
        </p:nvCxnSpPr>
        <p:spPr>
          <a:xfrm flipV="1">
            <a:off x="3283526" y="3317667"/>
            <a:ext cx="4239492" cy="125652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="" xmlns:a16="http://schemas.microsoft.com/office/drawing/2014/main" id="{7E3393BD-583B-4F38-9463-46AD742C7508}"/>
              </a:ext>
            </a:extLst>
          </p:cNvPr>
          <p:cNvCxnSpPr>
            <a:cxnSpLocks/>
          </p:cNvCxnSpPr>
          <p:nvPr/>
        </p:nvCxnSpPr>
        <p:spPr>
          <a:xfrm flipV="1">
            <a:off x="3283525" y="1750168"/>
            <a:ext cx="3244278" cy="388620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3984297"/>
      </p:ext>
    </p:extLst>
  </p:cSld>
  <p:clrMapOvr>
    <a:masterClrMapping/>
  </p:clrMapOvr>
  <p:transition spd="slow" advClick="0" advTm="4181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="" xmlns:a16="http://schemas.microsoft.com/office/drawing/2014/main" id="{F4E3A26F-E2C4-40E5-B2C0-53A6DE4C4491}"/>
              </a:ext>
            </a:extLst>
          </p:cNvPr>
          <p:cNvSpPr/>
          <p:nvPr/>
        </p:nvSpPr>
        <p:spPr>
          <a:xfrm>
            <a:off x="0" y="-15791"/>
            <a:ext cx="12192000" cy="740113"/>
          </a:xfrm>
          <a:prstGeom prst="rect">
            <a:avLst/>
          </a:prstGeom>
          <a:solidFill>
            <a:srgbClr val="009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324D2C08-1066-4486-8F34-ECF615012220}"/>
              </a:ext>
            </a:extLst>
          </p:cNvPr>
          <p:cNvSpPr/>
          <p:nvPr/>
        </p:nvSpPr>
        <p:spPr>
          <a:xfrm>
            <a:off x="3382823" y="724322"/>
            <a:ext cx="8809177" cy="6133677"/>
          </a:xfrm>
          <a:prstGeom prst="rect">
            <a:avLst/>
          </a:prstGeom>
          <a:solidFill>
            <a:srgbClr val="009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0809239D-292A-476A-B874-E27D409B676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9" t="5683" r="32954" b="25082"/>
          <a:stretch/>
        </p:blipFill>
        <p:spPr>
          <a:xfrm>
            <a:off x="3520049" y="872836"/>
            <a:ext cx="8533406" cy="5760193"/>
          </a:xfrm>
          <a:prstGeom prst="rect">
            <a:avLst/>
          </a:prstGeom>
        </p:spPr>
      </p:pic>
      <p:sp>
        <p:nvSpPr>
          <p:cNvPr id="6" name="Rounded Rectangle 5">
            <a:hlinkClick r:id="" action="ppaction://hlinkshowjump?jump=nextslide" highlightClick="1">
              <a:snd r:embed="rId3" name="click.wav"/>
            </a:hlinkClick>
          </p:cNvPr>
          <p:cNvSpPr/>
          <p:nvPr/>
        </p:nvSpPr>
        <p:spPr>
          <a:xfrm>
            <a:off x="10421257" y="6197600"/>
            <a:ext cx="1494972" cy="4354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  NEXT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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2ECE4015-3F09-4021-92D1-08491F1955E9}"/>
              </a:ext>
            </a:extLst>
          </p:cNvPr>
          <p:cNvSpPr/>
          <p:nvPr/>
        </p:nvSpPr>
        <p:spPr>
          <a:xfrm>
            <a:off x="932876" y="161471"/>
            <a:ext cx="9710057" cy="401381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DAFTAR ORGANISASI KEMASYARAKATAN DAN LEMBAGA SWADAYA MASYARAKAT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6F6E3374-168C-49F0-8B43-BB42F2803539}"/>
              </a:ext>
            </a:extLst>
          </p:cNvPr>
          <p:cNvSpPr/>
          <p:nvPr/>
        </p:nvSpPr>
        <p:spPr>
          <a:xfrm>
            <a:off x="0" y="724323"/>
            <a:ext cx="3382823" cy="6133677"/>
          </a:xfrm>
          <a:prstGeom prst="rect">
            <a:avLst/>
          </a:prstGeom>
          <a:solidFill>
            <a:srgbClr val="009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" name="Table 2">
            <a:extLst>
              <a:ext uri="{FF2B5EF4-FFF2-40B4-BE49-F238E27FC236}">
                <a16:creationId xmlns="" xmlns:a16="http://schemas.microsoft.com/office/drawing/2014/main" id="{BDA2B80E-D533-4118-AF72-51E7685701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4687797"/>
              </p:ext>
            </p:extLst>
          </p:nvPr>
        </p:nvGraphicFramePr>
        <p:xfrm>
          <a:off x="138546" y="888835"/>
          <a:ext cx="3244278" cy="54000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69454">
                  <a:extLst>
                    <a:ext uri="{9D8B030D-6E8A-4147-A177-3AD203B41FA5}">
                      <a16:colId xmlns="" xmlns:a16="http://schemas.microsoft.com/office/drawing/2014/main" val="1869788044"/>
                    </a:ext>
                  </a:extLst>
                </a:gridCol>
                <a:gridCol w="1536700">
                  <a:extLst>
                    <a:ext uri="{9D8B030D-6E8A-4147-A177-3AD203B41FA5}">
                      <a16:colId xmlns="" xmlns:a16="http://schemas.microsoft.com/office/drawing/2014/main" val="89465278"/>
                    </a:ext>
                  </a:extLst>
                </a:gridCol>
                <a:gridCol w="1338124">
                  <a:extLst>
                    <a:ext uri="{9D8B030D-6E8A-4147-A177-3AD203B41FA5}">
                      <a16:colId xmlns="" xmlns:a16="http://schemas.microsoft.com/office/drawing/2014/main" val="28459440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Nama </a:t>
                      </a:r>
                      <a:r>
                        <a:rPr lang="en-US" sz="1100" dirty="0" err="1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Organisasi</a:t>
                      </a:r>
                      <a:endParaRPr lang="en-US" sz="14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Alamat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2085789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andara" panose="020E0502030303020204" pitchFamily="34" charset="0"/>
                        </a:rPr>
                        <a:t>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ndara" panose="020E0502030303020204" pitchFamily="34" charset="0"/>
                        </a:rPr>
                        <a:t>DPP Gerakan </a:t>
                      </a:r>
                      <a:r>
                        <a:rPr lang="en-US" sz="1200" dirty="0" err="1">
                          <a:latin typeface="Candara" panose="020E0502030303020204" pitchFamily="34" charset="0"/>
                        </a:rPr>
                        <a:t>Aspirasi</a:t>
                      </a:r>
                      <a:r>
                        <a:rPr lang="en-US" sz="1200" dirty="0">
                          <a:latin typeface="Candara" panose="020E0502030303020204" pitchFamily="34" charset="0"/>
                        </a:rPr>
                        <a:t> Rakyat Indonesia GARASI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ndara" panose="020E0502030303020204" pitchFamily="34" charset="0"/>
                        </a:rPr>
                        <a:t>Jl. Situ </a:t>
                      </a:r>
                      <a:r>
                        <a:rPr lang="en-US" sz="1200" dirty="0" err="1">
                          <a:latin typeface="Candara" panose="020E0502030303020204" pitchFamily="34" charset="0"/>
                        </a:rPr>
                        <a:t>Gede</a:t>
                      </a:r>
                      <a:r>
                        <a:rPr lang="en-US" sz="1200" dirty="0">
                          <a:latin typeface="Candara" panose="020E0502030303020204" pitchFamily="34" charset="0"/>
                        </a:rPr>
                        <a:t> Satu No.05 RT.13/03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33990874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andara" panose="020E0502030303020204" pitchFamily="34" charset="0"/>
                        </a:rPr>
                        <a:t>88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ndara" panose="020E0502030303020204" pitchFamily="34" charset="0"/>
                        </a:rPr>
                        <a:t>Lembaga Kajian </a:t>
                      </a:r>
                      <a:r>
                        <a:rPr lang="en-US" sz="1200" dirty="0" err="1">
                          <a:latin typeface="Candara" panose="020E0502030303020204" pitchFamily="34" charset="0"/>
                        </a:rPr>
                        <a:t>Manajemen</a:t>
                      </a:r>
                      <a:r>
                        <a:rPr lang="en-US" sz="1200" dirty="0">
                          <a:latin typeface="Candara" panose="020E0502030303020204" pitchFamily="34" charset="0"/>
                        </a:rPr>
                        <a:t>  </a:t>
                      </a:r>
                      <a:r>
                        <a:rPr lang="en-US" sz="1200" dirty="0" err="1">
                          <a:latin typeface="Candara" panose="020E0502030303020204" pitchFamily="34" charset="0"/>
                        </a:rPr>
                        <a:t>Publik</a:t>
                      </a:r>
                      <a:r>
                        <a:rPr lang="en-US" sz="1200" dirty="0">
                          <a:latin typeface="Candara" panose="020E0502030303020204" pitchFamily="34" charset="0"/>
                        </a:rPr>
                        <a:t> Daerah (LKMPD)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ndara" panose="020E0502030303020204" pitchFamily="34" charset="0"/>
                        </a:rPr>
                        <a:t>Jl. </a:t>
                      </a:r>
                      <a:r>
                        <a:rPr lang="en-US" sz="1200" dirty="0" err="1">
                          <a:latin typeface="Candara" panose="020E0502030303020204" pitchFamily="34" charset="0"/>
                        </a:rPr>
                        <a:t>Siliwangii</a:t>
                      </a:r>
                      <a:r>
                        <a:rPr lang="en-US" sz="1200" dirty="0">
                          <a:latin typeface="Candara" panose="020E0502030303020204" pitchFamily="34" charset="0"/>
                        </a:rPr>
                        <a:t> No.148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4039306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andara" panose="020E0502030303020204" pitchFamily="34" charset="0"/>
                        </a:rPr>
                        <a:t>89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 err="1">
                          <a:latin typeface="Candara" panose="020E0502030303020204" pitchFamily="34" charset="0"/>
                        </a:rPr>
                        <a:t>Himpunan</a:t>
                      </a:r>
                      <a:r>
                        <a:rPr lang="en-US" sz="1200" dirty="0">
                          <a:latin typeface="Candara" panose="020E0502030303020204" pitchFamily="34" charset="0"/>
                        </a:rPr>
                        <a:t> Pemuda </a:t>
                      </a:r>
                      <a:r>
                        <a:rPr lang="en-US" sz="1200" dirty="0" err="1">
                          <a:latin typeface="Candara" panose="020E0502030303020204" pitchFamily="34" charset="0"/>
                        </a:rPr>
                        <a:t>Pemudi</a:t>
                      </a:r>
                      <a:r>
                        <a:rPr lang="en-US" sz="1200" dirty="0">
                          <a:latin typeface="Candara" panose="020E0502030303020204" pitchFamily="34" charset="0"/>
                        </a:rPr>
                        <a:t> </a:t>
                      </a:r>
                      <a:r>
                        <a:rPr lang="en-US" sz="1200" dirty="0" err="1">
                          <a:latin typeface="Candara" panose="020E0502030303020204" pitchFamily="34" charset="0"/>
                        </a:rPr>
                        <a:t>Peduli</a:t>
                      </a:r>
                      <a:r>
                        <a:rPr lang="en-US" sz="1200" dirty="0">
                          <a:latin typeface="Candara" panose="020E0502030303020204" pitchFamily="34" charset="0"/>
                        </a:rPr>
                        <a:t> </a:t>
                      </a:r>
                      <a:r>
                        <a:rPr lang="en-US" sz="1200" dirty="0" err="1">
                          <a:latin typeface="Candara" panose="020E0502030303020204" pitchFamily="34" charset="0"/>
                        </a:rPr>
                        <a:t>Tasik</a:t>
                      </a:r>
                      <a:r>
                        <a:rPr lang="en-US" sz="1200" dirty="0">
                          <a:latin typeface="Candara" panose="020E0502030303020204" pitchFamily="34" charset="0"/>
                        </a:rPr>
                        <a:t> (HP3T)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ndara" panose="020E0502030303020204" pitchFamily="34" charset="0"/>
                        </a:rPr>
                        <a:t>Jl. </a:t>
                      </a:r>
                      <a:r>
                        <a:rPr lang="en-US" sz="1200" dirty="0" err="1">
                          <a:latin typeface="Candara" panose="020E0502030303020204" pitchFamily="34" charset="0"/>
                        </a:rPr>
                        <a:t>Dewi</a:t>
                      </a:r>
                      <a:r>
                        <a:rPr lang="en-US" sz="1200" dirty="0">
                          <a:latin typeface="Candara" panose="020E0502030303020204" pitchFamily="34" charset="0"/>
                        </a:rPr>
                        <a:t> </a:t>
                      </a:r>
                      <a:r>
                        <a:rPr lang="en-US" sz="1200" dirty="0" err="1">
                          <a:latin typeface="Candara" panose="020E0502030303020204" pitchFamily="34" charset="0"/>
                        </a:rPr>
                        <a:t>Sartika</a:t>
                      </a:r>
                      <a:r>
                        <a:rPr lang="en-US" sz="1200" dirty="0">
                          <a:latin typeface="Candara" panose="020E0502030303020204" pitchFamily="34" charset="0"/>
                        </a:rPr>
                        <a:t> No.11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35006695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andara" panose="020E0502030303020204" pitchFamily="34" charset="0"/>
                        </a:rPr>
                        <a:t>90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 err="1">
                          <a:latin typeface="Candara" panose="020E0502030303020204" pitchFamily="34" charset="0"/>
                        </a:rPr>
                        <a:t>Aliansi</a:t>
                      </a:r>
                      <a:r>
                        <a:rPr lang="en-US" sz="1200" dirty="0">
                          <a:latin typeface="Candara" panose="020E0502030303020204" pitchFamily="34" charset="0"/>
                        </a:rPr>
                        <a:t> </a:t>
                      </a:r>
                      <a:r>
                        <a:rPr lang="en-US" sz="1200" dirty="0" err="1">
                          <a:latin typeface="Candara" panose="020E0502030303020204" pitchFamily="34" charset="0"/>
                        </a:rPr>
                        <a:t>Barisan</a:t>
                      </a:r>
                      <a:r>
                        <a:rPr lang="en-US" sz="1200" dirty="0">
                          <a:latin typeface="Candara" panose="020E0502030303020204" pitchFamily="34" charset="0"/>
                        </a:rPr>
                        <a:t> Masyarakat </a:t>
                      </a:r>
                      <a:r>
                        <a:rPr lang="en-US" sz="1200" dirty="0" err="1">
                          <a:latin typeface="Candara" panose="020E0502030303020204" pitchFamily="34" charset="0"/>
                        </a:rPr>
                        <a:t>Penyangga</a:t>
                      </a:r>
                      <a:r>
                        <a:rPr lang="en-US" sz="1200" dirty="0">
                          <a:latin typeface="Candara" panose="020E0502030303020204" pitchFamily="34" charset="0"/>
                        </a:rPr>
                        <a:t> </a:t>
                      </a:r>
                      <a:r>
                        <a:rPr lang="en-US" sz="1200" dirty="0" err="1">
                          <a:latin typeface="Candara" panose="020E0502030303020204" pitchFamily="34" charset="0"/>
                        </a:rPr>
                        <a:t>Ummat</a:t>
                      </a:r>
                      <a:r>
                        <a:rPr lang="en-US" sz="1200" dirty="0">
                          <a:latin typeface="Candara" panose="020E0502030303020204" pitchFamily="34" charset="0"/>
                        </a:rPr>
                        <a:t> (ABIMANYU)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ndara" panose="020E0502030303020204" pitchFamily="34" charset="0"/>
                        </a:rPr>
                        <a:t>Jl. AH. </a:t>
                      </a:r>
                      <a:r>
                        <a:rPr lang="en-US" sz="1200" dirty="0" err="1">
                          <a:latin typeface="Candara" panose="020E0502030303020204" pitchFamily="34" charset="0"/>
                        </a:rPr>
                        <a:t>Nasution</a:t>
                      </a:r>
                      <a:r>
                        <a:rPr lang="en-US" sz="1200" dirty="0">
                          <a:latin typeface="Candara" panose="020E0502030303020204" pitchFamily="34" charset="0"/>
                        </a:rPr>
                        <a:t> Km.9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4220585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andara" panose="020E0502030303020204" pitchFamily="34" charset="0"/>
                        </a:rPr>
                        <a:t>91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 err="1">
                          <a:latin typeface="Candara" panose="020E0502030303020204" pitchFamily="34" charset="0"/>
                        </a:rPr>
                        <a:t>Asosiasi</a:t>
                      </a:r>
                      <a:r>
                        <a:rPr lang="en-US" sz="1200" dirty="0">
                          <a:latin typeface="Candara" panose="020E0502030303020204" pitchFamily="34" charset="0"/>
                        </a:rPr>
                        <a:t> </a:t>
                      </a:r>
                      <a:r>
                        <a:rPr lang="en-US" sz="1200" dirty="0" err="1">
                          <a:latin typeface="Candara" panose="020E0502030303020204" pitchFamily="34" charset="0"/>
                        </a:rPr>
                        <a:t>Pedagang</a:t>
                      </a:r>
                      <a:r>
                        <a:rPr lang="en-US" sz="1200" dirty="0">
                          <a:latin typeface="Candara" panose="020E0502030303020204" pitchFamily="34" charset="0"/>
                        </a:rPr>
                        <a:t> </a:t>
                      </a:r>
                      <a:r>
                        <a:rPr lang="en-US" sz="1200" dirty="0" err="1">
                          <a:latin typeface="Candara" panose="020E0502030303020204" pitchFamily="34" charset="0"/>
                        </a:rPr>
                        <a:t>Tasikmalaya</a:t>
                      </a:r>
                      <a:r>
                        <a:rPr lang="en-US" sz="1200" dirty="0">
                          <a:latin typeface="Candara" panose="020E0502030303020204" pitchFamily="34" charset="0"/>
                        </a:rPr>
                        <a:t> (APTAS)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 err="1">
                          <a:latin typeface="Candara" panose="020E0502030303020204" pitchFamily="34" charset="0"/>
                        </a:rPr>
                        <a:t>Kp</a:t>
                      </a:r>
                      <a:r>
                        <a:rPr lang="en-US" sz="1200" dirty="0">
                          <a:latin typeface="Candara" panose="020E0502030303020204" pitchFamily="34" charset="0"/>
                        </a:rPr>
                        <a:t>. </a:t>
                      </a:r>
                      <a:r>
                        <a:rPr lang="en-US" sz="1200" dirty="0" err="1">
                          <a:latin typeface="Candara" panose="020E0502030303020204" pitchFamily="34" charset="0"/>
                        </a:rPr>
                        <a:t>Cicariang</a:t>
                      </a:r>
                      <a:r>
                        <a:rPr lang="en-US" sz="1200" dirty="0">
                          <a:latin typeface="Candara" panose="020E0502030303020204" pitchFamily="34" charset="0"/>
                        </a:rPr>
                        <a:t> No.225 RT.05/09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35028198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andara" panose="020E0502030303020204" pitchFamily="34" charset="0"/>
                        </a:rPr>
                        <a:t>92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ndara" panose="020E0502030303020204" pitchFamily="34" charset="0"/>
                        </a:rPr>
                        <a:t>Forum </a:t>
                      </a:r>
                      <a:r>
                        <a:rPr lang="en-US" sz="1200" dirty="0" err="1">
                          <a:latin typeface="Candara" panose="020E0502030303020204" pitchFamily="34" charset="0"/>
                        </a:rPr>
                        <a:t>Komunikasi</a:t>
                      </a:r>
                      <a:r>
                        <a:rPr lang="en-US" sz="1200" dirty="0">
                          <a:latin typeface="Candara" panose="020E0502030303020204" pitchFamily="34" charset="0"/>
                        </a:rPr>
                        <a:t> </a:t>
                      </a:r>
                      <a:r>
                        <a:rPr lang="en-US" sz="1200" dirty="0" err="1">
                          <a:latin typeface="Candara" panose="020E0502030303020204" pitchFamily="34" charset="0"/>
                        </a:rPr>
                        <a:t>Kreatifitas</a:t>
                      </a:r>
                      <a:r>
                        <a:rPr lang="en-US" sz="1200" dirty="0">
                          <a:latin typeface="Candara" panose="020E0502030303020204" pitchFamily="34" charset="0"/>
                        </a:rPr>
                        <a:t> Usaha Sarana </a:t>
                      </a:r>
                      <a:r>
                        <a:rPr lang="en-US" sz="1200" dirty="0" err="1">
                          <a:latin typeface="Candara" panose="020E0502030303020204" pitchFamily="34" charset="0"/>
                        </a:rPr>
                        <a:t>Interaksi</a:t>
                      </a:r>
                      <a:r>
                        <a:rPr lang="en-US" sz="1200" dirty="0">
                          <a:latin typeface="Candara" panose="020E0502030303020204" pitchFamily="34" charset="0"/>
                        </a:rPr>
                        <a:t> </a:t>
                      </a:r>
                      <a:r>
                        <a:rPr lang="en-US" sz="1200" dirty="0" err="1">
                          <a:latin typeface="Candara" panose="020E0502030303020204" pitchFamily="34" charset="0"/>
                        </a:rPr>
                        <a:t>Generasi</a:t>
                      </a:r>
                      <a:r>
                        <a:rPr lang="en-US" sz="1200" dirty="0">
                          <a:latin typeface="Candara" panose="020E0502030303020204" pitchFamily="34" charset="0"/>
                        </a:rPr>
                        <a:t> Indonesia/FOKKUS SINERGI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ndara" panose="020E0502030303020204" pitchFamily="34" charset="0"/>
                        </a:rPr>
                        <a:t>Jl. Benda No.65 RT.03/03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21282283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andara" panose="020E0502030303020204" pitchFamily="34" charset="0"/>
                        </a:rPr>
                        <a:t>93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ndara" panose="020E0502030303020204" pitchFamily="34" charset="0"/>
                        </a:rPr>
                        <a:t>Independent Corruption Watch (</a:t>
                      </a:r>
                      <a:r>
                        <a:rPr lang="en-US" sz="1200" dirty="0" err="1">
                          <a:latin typeface="Candara" panose="020E0502030303020204" pitchFamily="34" charset="0"/>
                        </a:rPr>
                        <a:t>InCW</a:t>
                      </a:r>
                      <a:r>
                        <a:rPr lang="en-US" sz="1200" dirty="0">
                          <a:latin typeface="Candara" panose="020E0502030303020204" pitchFamily="34" charset="0"/>
                        </a:rPr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ndara" panose="020E0502030303020204" pitchFamily="34" charset="0"/>
                        </a:rPr>
                        <a:t>Jl. </a:t>
                      </a:r>
                      <a:r>
                        <a:rPr lang="en-US" sz="1200" dirty="0" err="1">
                          <a:latin typeface="Candara" panose="020E0502030303020204" pitchFamily="34" charset="0"/>
                        </a:rPr>
                        <a:t>Aksajaya</a:t>
                      </a:r>
                      <a:r>
                        <a:rPr lang="en-US" sz="1200" dirty="0">
                          <a:latin typeface="Candara" panose="020E0502030303020204" pitchFamily="34" charset="0"/>
                        </a:rPr>
                        <a:t> A-59 RT.04/03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3610086529"/>
                  </a:ext>
                </a:extLst>
              </a:tr>
            </a:tbl>
          </a:graphicData>
        </a:graphic>
      </p:graphicFrame>
      <p:cxnSp>
        <p:nvCxnSpPr>
          <p:cNvPr id="9" name="Straight Arrow Connector 8">
            <a:extLst>
              <a:ext uri="{FF2B5EF4-FFF2-40B4-BE49-F238E27FC236}">
                <a16:creationId xmlns="" xmlns:a16="http://schemas.microsoft.com/office/drawing/2014/main" id="{F0C94782-556A-4346-A634-E63433E81A44}"/>
              </a:ext>
            </a:extLst>
          </p:cNvPr>
          <p:cNvCxnSpPr>
            <a:cxnSpLocks/>
          </p:cNvCxnSpPr>
          <p:nvPr/>
        </p:nvCxnSpPr>
        <p:spPr>
          <a:xfrm>
            <a:off x="3283527" y="1601102"/>
            <a:ext cx="2230582" cy="128106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="" xmlns:a16="http://schemas.microsoft.com/office/drawing/2014/main" id="{04CF01AA-A157-46A0-86E3-51A4173A207B}"/>
              </a:ext>
            </a:extLst>
          </p:cNvPr>
          <p:cNvCxnSpPr>
            <a:cxnSpLocks/>
          </p:cNvCxnSpPr>
          <p:nvPr/>
        </p:nvCxnSpPr>
        <p:spPr>
          <a:xfrm>
            <a:off x="3186545" y="2174056"/>
            <a:ext cx="4481946" cy="65227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="" xmlns:a16="http://schemas.microsoft.com/office/drawing/2014/main" id="{AD612B64-A9D3-4891-81B4-99A091F1E4E0}"/>
              </a:ext>
            </a:extLst>
          </p:cNvPr>
          <p:cNvCxnSpPr>
            <a:cxnSpLocks/>
          </p:cNvCxnSpPr>
          <p:nvPr/>
        </p:nvCxnSpPr>
        <p:spPr>
          <a:xfrm>
            <a:off x="3283527" y="2826327"/>
            <a:ext cx="4128655" cy="37711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="" xmlns:a16="http://schemas.microsoft.com/office/drawing/2014/main" id="{E2C99EBA-E323-4FB9-BE13-11BEEBEAEDED}"/>
              </a:ext>
            </a:extLst>
          </p:cNvPr>
          <p:cNvCxnSpPr>
            <a:cxnSpLocks/>
          </p:cNvCxnSpPr>
          <p:nvPr/>
        </p:nvCxnSpPr>
        <p:spPr>
          <a:xfrm flipV="1">
            <a:off x="3283527" y="3351957"/>
            <a:ext cx="2230582" cy="25064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="" xmlns:a16="http://schemas.microsoft.com/office/drawing/2014/main" id="{856501F6-9EFB-4FC6-8EAB-CC7507055919}"/>
              </a:ext>
            </a:extLst>
          </p:cNvPr>
          <p:cNvCxnSpPr>
            <a:cxnSpLocks/>
          </p:cNvCxnSpPr>
          <p:nvPr/>
        </p:nvCxnSpPr>
        <p:spPr>
          <a:xfrm>
            <a:off x="3283527" y="4167389"/>
            <a:ext cx="2503222" cy="16131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="" xmlns:a16="http://schemas.microsoft.com/office/drawing/2014/main" id="{F91ACBF5-4D46-4F97-979F-E597C39D6862}"/>
              </a:ext>
            </a:extLst>
          </p:cNvPr>
          <p:cNvCxnSpPr>
            <a:cxnSpLocks/>
          </p:cNvCxnSpPr>
          <p:nvPr/>
        </p:nvCxnSpPr>
        <p:spPr>
          <a:xfrm flipV="1">
            <a:off x="3283527" y="3478598"/>
            <a:ext cx="4128655" cy="165203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="" xmlns:a16="http://schemas.microsoft.com/office/drawing/2014/main" id="{9CD2633E-426A-4D2D-A5AF-524D12867B03}"/>
              </a:ext>
            </a:extLst>
          </p:cNvPr>
          <p:cNvCxnSpPr>
            <a:cxnSpLocks/>
          </p:cNvCxnSpPr>
          <p:nvPr/>
        </p:nvCxnSpPr>
        <p:spPr>
          <a:xfrm flipV="1">
            <a:off x="3283527" y="3729243"/>
            <a:ext cx="2439557" cy="230273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8305907"/>
      </p:ext>
    </p:extLst>
  </p:cSld>
  <p:clrMapOvr>
    <a:masterClrMapping/>
  </p:clrMapOvr>
  <p:transition spd="slow" advClick="0" advTm="4524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="" xmlns:a16="http://schemas.microsoft.com/office/drawing/2014/main" id="{F4E3A26F-E2C4-40E5-B2C0-53A6DE4C4491}"/>
              </a:ext>
            </a:extLst>
          </p:cNvPr>
          <p:cNvSpPr/>
          <p:nvPr/>
        </p:nvSpPr>
        <p:spPr>
          <a:xfrm>
            <a:off x="0" y="-15791"/>
            <a:ext cx="12192000" cy="740113"/>
          </a:xfrm>
          <a:prstGeom prst="rect">
            <a:avLst/>
          </a:prstGeom>
          <a:solidFill>
            <a:srgbClr val="009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324D2C08-1066-4486-8F34-ECF615012220}"/>
              </a:ext>
            </a:extLst>
          </p:cNvPr>
          <p:cNvSpPr/>
          <p:nvPr/>
        </p:nvSpPr>
        <p:spPr>
          <a:xfrm>
            <a:off x="3382823" y="724322"/>
            <a:ext cx="8809177" cy="6133677"/>
          </a:xfrm>
          <a:prstGeom prst="rect">
            <a:avLst/>
          </a:prstGeom>
          <a:solidFill>
            <a:srgbClr val="009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0809239D-292A-476A-B874-E27D409B676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9" t="5683" r="32954" b="25082"/>
          <a:stretch/>
        </p:blipFill>
        <p:spPr>
          <a:xfrm>
            <a:off x="3520049" y="872836"/>
            <a:ext cx="8533406" cy="5760193"/>
          </a:xfrm>
          <a:prstGeom prst="rect">
            <a:avLst/>
          </a:prstGeom>
        </p:spPr>
      </p:pic>
      <p:sp>
        <p:nvSpPr>
          <p:cNvPr id="6" name="Rounded Rectangle 5">
            <a:hlinkClick r:id="" action="ppaction://hlinkshowjump?jump=nextslide" highlightClick="1">
              <a:snd r:embed="rId3" name="click.wav"/>
            </a:hlinkClick>
          </p:cNvPr>
          <p:cNvSpPr/>
          <p:nvPr/>
        </p:nvSpPr>
        <p:spPr>
          <a:xfrm>
            <a:off x="10421257" y="6197600"/>
            <a:ext cx="1494972" cy="4354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  NEXT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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2ECE4015-3F09-4021-92D1-08491F1955E9}"/>
              </a:ext>
            </a:extLst>
          </p:cNvPr>
          <p:cNvSpPr/>
          <p:nvPr/>
        </p:nvSpPr>
        <p:spPr>
          <a:xfrm>
            <a:off x="932876" y="161471"/>
            <a:ext cx="9710057" cy="401381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DAFTAR ORGANISASI KEMASYARAKATAN DAN LEMBAGA SWADAYA MASYARAKAT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6F6E3374-168C-49F0-8B43-BB42F2803539}"/>
              </a:ext>
            </a:extLst>
          </p:cNvPr>
          <p:cNvSpPr/>
          <p:nvPr/>
        </p:nvSpPr>
        <p:spPr>
          <a:xfrm>
            <a:off x="0" y="724323"/>
            <a:ext cx="3382823" cy="6133677"/>
          </a:xfrm>
          <a:prstGeom prst="rect">
            <a:avLst/>
          </a:prstGeom>
          <a:solidFill>
            <a:srgbClr val="009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" name="Table 2">
            <a:extLst>
              <a:ext uri="{FF2B5EF4-FFF2-40B4-BE49-F238E27FC236}">
                <a16:creationId xmlns="" xmlns:a16="http://schemas.microsoft.com/office/drawing/2014/main" id="{BDA2B80E-D533-4118-AF72-51E7685701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4924050"/>
              </p:ext>
            </p:extLst>
          </p:nvPr>
        </p:nvGraphicFramePr>
        <p:xfrm>
          <a:off x="27710" y="888835"/>
          <a:ext cx="3382823" cy="57658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457199">
                  <a:extLst>
                    <a:ext uri="{9D8B030D-6E8A-4147-A177-3AD203B41FA5}">
                      <a16:colId xmlns="" xmlns:a16="http://schemas.microsoft.com/office/drawing/2014/main" val="1869788044"/>
                    </a:ext>
                  </a:extLst>
                </a:gridCol>
                <a:gridCol w="1530356">
                  <a:extLst>
                    <a:ext uri="{9D8B030D-6E8A-4147-A177-3AD203B41FA5}">
                      <a16:colId xmlns="" xmlns:a16="http://schemas.microsoft.com/office/drawing/2014/main" val="89465278"/>
                    </a:ext>
                  </a:extLst>
                </a:gridCol>
                <a:gridCol w="1395268">
                  <a:extLst>
                    <a:ext uri="{9D8B030D-6E8A-4147-A177-3AD203B41FA5}">
                      <a16:colId xmlns="" xmlns:a16="http://schemas.microsoft.com/office/drawing/2014/main" val="28459440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Nama </a:t>
                      </a:r>
                      <a:r>
                        <a:rPr lang="en-US" sz="1100" dirty="0" err="1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Organisasi</a:t>
                      </a:r>
                      <a:endParaRPr lang="en-US" sz="14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Alamat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2085789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andara" panose="020E0502030303020204" pitchFamily="34" charset="0"/>
                        </a:rPr>
                        <a:t>94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ndara" panose="020E0502030303020204" pitchFamily="34" charset="0"/>
                        </a:rPr>
                        <a:t>Badan Usaha Milik Rakyat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ndara" panose="020E0502030303020204" pitchFamily="34" charset="0"/>
                        </a:rPr>
                        <a:t>Jl. </a:t>
                      </a:r>
                      <a:r>
                        <a:rPr lang="en-US" sz="1200" dirty="0" err="1">
                          <a:latin typeface="Candara" panose="020E0502030303020204" pitchFamily="34" charset="0"/>
                        </a:rPr>
                        <a:t>Cisalak</a:t>
                      </a:r>
                      <a:r>
                        <a:rPr lang="en-US" sz="1200" dirty="0">
                          <a:latin typeface="Candara" panose="020E0502030303020204" pitchFamily="34" charset="0"/>
                        </a:rPr>
                        <a:t> RT.01/03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33990874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andara" panose="020E0502030303020204" pitchFamily="34" charset="0"/>
                        </a:rPr>
                        <a:t>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 err="1">
                          <a:latin typeface="Candara" panose="020E0502030303020204" pitchFamily="34" charset="0"/>
                        </a:rPr>
                        <a:t>Komunitas</a:t>
                      </a:r>
                      <a:r>
                        <a:rPr lang="en-US" sz="1200" dirty="0">
                          <a:latin typeface="Candara" panose="020E0502030303020204" pitchFamily="34" charset="0"/>
                        </a:rPr>
                        <a:t> Tenaga </a:t>
                      </a:r>
                      <a:r>
                        <a:rPr lang="en-US" sz="1200" dirty="0" err="1">
                          <a:latin typeface="Candara" panose="020E0502030303020204" pitchFamily="34" charset="0"/>
                        </a:rPr>
                        <a:t>Sukwan</a:t>
                      </a:r>
                      <a:r>
                        <a:rPr lang="en-US" sz="1200" dirty="0">
                          <a:latin typeface="Candara" panose="020E0502030303020204" pitchFamily="34" charset="0"/>
                        </a:rPr>
                        <a:t> Indonesia (KTSI)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ndara" panose="020E0502030303020204" pitchFamily="34" charset="0"/>
                        </a:rPr>
                        <a:t>Jl. </a:t>
                      </a:r>
                      <a:r>
                        <a:rPr lang="en-US" sz="1200" dirty="0" err="1">
                          <a:latin typeface="Candara" panose="020E0502030303020204" pitchFamily="34" charset="0"/>
                        </a:rPr>
                        <a:t>Cisalak</a:t>
                      </a:r>
                      <a:r>
                        <a:rPr lang="en-US" sz="1200" dirty="0">
                          <a:latin typeface="Candara" panose="020E0502030303020204" pitchFamily="34" charset="0"/>
                        </a:rPr>
                        <a:t> RT.01/03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5944545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andara" panose="020E0502030303020204" pitchFamily="34" charset="0"/>
                        </a:rPr>
                        <a:t>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ndara" panose="020E0502030303020204" pitchFamily="34" charset="0"/>
                        </a:rPr>
                        <a:t>Lembaga </a:t>
                      </a:r>
                      <a:r>
                        <a:rPr lang="en-US" sz="1200" dirty="0" err="1">
                          <a:latin typeface="Candara" panose="020E0502030303020204" pitchFamily="34" charset="0"/>
                        </a:rPr>
                        <a:t>Solidaritas</a:t>
                      </a:r>
                      <a:r>
                        <a:rPr lang="en-US" sz="1200" dirty="0">
                          <a:latin typeface="Candara" panose="020E0502030303020204" pitchFamily="34" charset="0"/>
                        </a:rPr>
                        <a:t> Putra Putri </a:t>
                      </a:r>
                      <a:r>
                        <a:rPr lang="en-US" sz="1200" dirty="0" err="1">
                          <a:latin typeface="Candara" panose="020E0502030303020204" pitchFamily="34" charset="0"/>
                        </a:rPr>
                        <a:t>Bangsa</a:t>
                      </a:r>
                      <a:r>
                        <a:rPr lang="en-US" sz="1200" dirty="0">
                          <a:latin typeface="Candara" panose="020E0502030303020204" pitchFamily="34" charset="0"/>
                        </a:rPr>
                        <a:t> LSPPB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ndara" panose="020E0502030303020204" pitchFamily="34" charset="0"/>
                        </a:rPr>
                        <a:t>Jl. </a:t>
                      </a:r>
                      <a:r>
                        <a:rPr lang="en-US" sz="1200" dirty="0" err="1">
                          <a:latin typeface="Candara" panose="020E0502030303020204" pitchFamily="34" charset="0"/>
                        </a:rPr>
                        <a:t>Rajawali</a:t>
                      </a:r>
                      <a:r>
                        <a:rPr lang="en-US" sz="1200" dirty="0">
                          <a:latin typeface="Candara" panose="020E0502030303020204" pitchFamily="34" charset="0"/>
                        </a:rPr>
                        <a:t> </a:t>
                      </a:r>
                      <a:r>
                        <a:rPr lang="en-US" sz="1200" dirty="0" err="1">
                          <a:latin typeface="Candara" panose="020E0502030303020204" pitchFamily="34" charset="0"/>
                        </a:rPr>
                        <a:t>Siluman</a:t>
                      </a:r>
                      <a:r>
                        <a:rPr lang="en-US" sz="1200" dirty="0">
                          <a:latin typeface="Candara" panose="020E0502030303020204" pitchFamily="34" charset="0"/>
                        </a:rPr>
                        <a:t> RT.02/02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6816368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andara" panose="020E0502030303020204" pitchFamily="34" charset="0"/>
                        </a:rPr>
                        <a:t>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 err="1">
                          <a:latin typeface="Candara" panose="020E0502030303020204" pitchFamily="34" charset="0"/>
                        </a:rPr>
                        <a:t>Ikatan</a:t>
                      </a:r>
                      <a:r>
                        <a:rPr lang="en-US" sz="1200" dirty="0">
                          <a:latin typeface="Candara" panose="020E0502030303020204" pitchFamily="34" charset="0"/>
                        </a:rPr>
                        <a:t> Musisi </a:t>
                      </a:r>
                      <a:r>
                        <a:rPr lang="en-US" sz="1200" dirty="0" err="1">
                          <a:latin typeface="Candara" panose="020E0502030303020204" pitchFamily="34" charset="0"/>
                        </a:rPr>
                        <a:t>Penyanyi</a:t>
                      </a:r>
                      <a:r>
                        <a:rPr lang="en-US" sz="1200" dirty="0">
                          <a:latin typeface="Candara" panose="020E0502030303020204" pitchFamily="34" charset="0"/>
                        </a:rPr>
                        <a:t> </a:t>
                      </a:r>
                      <a:r>
                        <a:rPr lang="en-US" sz="1200" dirty="0" err="1">
                          <a:latin typeface="Candara" panose="020E0502030303020204" pitchFamily="34" charset="0"/>
                        </a:rPr>
                        <a:t>Pencipta</a:t>
                      </a:r>
                      <a:r>
                        <a:rPr lang="en-US" sz="1200" dirty="0">
                          <a:latin typeface="Candara" panose="020E0502030303020204" pitchFamily="34" charset="0"/>
                        </a:rPr>
                        <a:t> </a:t>
                      </a:r>
                      <a:r>
                        <a:rPr lang="en-US" sz="1200" dirty="0" err="1">
                          <a:latin typeface="Candara" panose="020E0502030303020204" pitchFamily="34" charset="0"/>
                        </a:rPr>
                        <a:t>Lagu</a:t>
                      </a:r>
                      <a:r>
                        <a:rPr lang="en-US" sz="1200" dirty="0">
                          <a:latin typeface="Candara" panose="020E0502030303020204" pitchFamily="34" charset="0"/>
                        </a:rPr>
                        <a:t> (IMPALA)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 err="1">
                          <a:latin typeface="Candara" panose="020E0502030303020204" pitchFamily="34" charset="0"/>
                        </a:rPr>
                        <a:t>Komp</a:t>
                      </a:r>
                      <a:r>
                        <a:rPr lang="en-US" sz="1200" dirty="0">
                          <a:latin typeface="Candara" panose="020E0502030303020204" pitchFamily="34" charset="0"/>
                        </a:rPr>
                        <a:t> </a:t>
                      </a:r>
                      <a:r>
                        <a:rPr lang="en-US" sz="1200" dirty="0" err="1">
                          <a:latin typeface="Candara" panose="020E0502030303020204" pitchFamily="34" charset="0"/>
                        </a:rPr>
                        <a:t>Pertokoan</a:t>
                      </a:r>
                      <a:r>
                        <a:rPr lang="en-US" sz="1200" dirty="0">
                          <a:latin typeface="Candara" panose="020E0502030303020204" pitchFamily="34" charset="0"/>
                        </a:rPr>
                        <a:t> </a:t>
                      </a:r>
                      <a:r>
                        <a:rPr lang="en-US" sz="1200" dirty="0" err="1">
                          <a:latin typeface="Candara" panose="020E0502030303020204" pitchFamily="34" charset="0"/>
                        </a:rPr>
                        <a:t>Graha</a:t>
                      </a:r>
                      <a:r>
                        <a:rPr lang="en-US" sz="1200" dirty="0">
                          <a:latin typeface="Candara" panose="020E0502030303020204" pitchFamily="34" charset="0"/>
                        </a:rPr>
                        <a:t> Blok C1 Jl. HZ </a:t>
                      </a:r>
                      <a:r>
                        <a:rPr lang="en-US" sz="1200" dirty="0" err="1">
                          <a:latin typeface="Candara" panose="020E0502030303020204" pitchFamily="34" charset="0"/>
                        </a:rPr>
                        <a:t>Mustofa</a:t>
                      </a:r>
                      <a:r>
                        <a:rPr lang="en-US" sz="1200" dirty="0">
                          <a:latin typeface="Candara" panose="020E0502030303020204" pitchFamily="34" charset="0"/>
                        </a:rPr>
                        <a:t> No.30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7194333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andara" panose="020E0502030303020204" pitchFamily="34" charset="0"/>
                        </a:rPr>
                        <a:t>98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 err="1">
                          <a:latin typeface="Candara" panose="020E0502030303020204" pitchFamily="34" charset="0"/>
                        </a:rPr>
                        <a:t>Ikatan</a:t>
                      </a:r>
                      <a:r>
                        <a:rPr lang="en-US" sz="1200" dirty="0">
                          <a:latin typeface="Candara" panose="020E0502030303020204" pitchFamily="34" charset="0"/>
                        </a:rPr>
                        <a:t> </a:t>
                      </a:r>
                      <a:r>
                        <a:rPr lang="en-US" sz="1200" dirty="0" err="1">
                          <a:latin typeface="Candara" panose="020E0502030303020204" pitchFamily="34" charset="0"/>
                        </a:rPr>
                        <a:t>Penyuluh</a:t>
                      </a:r>
                      <a:r>
                        <a:rPr lang="en-US" sz="1200" dirty="0">
                          <a:latin typeface="Candara" panose="020E0502030303020204" pitchFamily="34" charset="0"/>
                        </a:rPr>
                        <a:t> </a:t>
                      </a:r>
                      <a:r>
                        <a:rPr lang="en-US" sz="1200" dirty="0" err="1">
                          <a:latin typeface="Candara" panose="020E0502030303020204" pitchFamily="34" charset="0"/>
                        </a:rPr>
                        <a:t>Berencana</a:t>
                      </a:r>
                      <a:r>
                        <a:rPr lang="en-US" sz="1200" dirty="0">
                          <a:latin typeface="Candara" panose="020E0502030303020204" pitchFamily="34" charset="0"/>
                        </a:rPr>
                        <a:t> (</a:t>
                      </a:r>
                      <a:r>
                        <a:rPr lang="en-US" sz="1200" dirty="0" err="1">
                          <a:latin typeface="Candara" panose="020E0502030303020204" pitchFamily="34" charset="0"/>
                        </a:rPr>
                        <a:t>IPeKB</a:t>
                      </a:r>
                      <a:r>
                        <a:rPr lang="en-US" sz="1200" dirty="0">
                          <a:latin typeface="Candara" panose="020E0502030303020204" pitchFamily="34" charset="0"/>
                        </a:rPr>
                        <a:t>) Indonesia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ndara" panose="020E0502030303020204" pitchFamily="34" charset="0"/>
                        </a:rPr>
                        <a:t>Jl. </a:t>
                      </a:r>
                      <a:r>
                        <a:rPr lang="en-US" sz="1200" dirty="0" err="1">
                          <a:latin typeface="Candara" panose="020E0502030303020204" pitchFamily="34" charset="0"/>
                        </a:rPr>
                        <a:t>Yudanegara</a:t>
                      </a:r>
                      <a:r>
                        <a:rPr lang="en-US" sz="1200" dirty="0">
                          <a:latin typeface="Candara" panose="020E0502030303020204" pitchFamily="34" charset="0"/>
                        </a:rPr>
                        <a:t> No. 75A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22775194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andara" panose="020E0502030303020204" pitchFamily="34" charset="0"/>
                        </a:rPr>
                        <a:t>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ndara" panose="020E0502030303020204" pitchFamily="34" charset="0"/>
                        </a:rPr>
                        <a:t>Gerakan Pemuda Nusantara (GPN)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ndara" panose="020E0502030303020204" pitchFamily="34" charset="0"/>
                        </a:rPr>
                        <a:t>Jl. Ibrahim Aji RT.04/02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31715614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andara" panose="020E0502030303020204" pitchFamily="34" charset="0"/>
                        </a:rPr>
                        <a:t>100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ndara" panose="020E0502030303020204" pitchFamily="34" charset="0"/>
                        </a:rPr>
                        <a:t>LPK </a:t>
                      </a:r>
                      <a:r>
                        <a:rPr lang="en-US" sz="1200" dirty="0" err="1">
                          <a:latin typeface="Candara" panose="020E0502030303020204" pitchFamily="34" charset="0"/>
                        </a:rPr>
                        <a:t>Payung</a:t>
                      </a:r>
                      <a:r>
                        <a:rPr lang="en-US" sz="1200" dirty="0">
                          <a:latin typeface="Candara" panose="020E0502030303020204" pitchFamily="34" charset="0"/>
                        </a:rPr>
                        <a:t> Alit LSM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ndara" panose="020E0502030303020204" pitchFamily="34" charset="0"/>
                        </a:rPr>
                        <a:t>Jl. </a:t>
                      </a:r>
                      <a:r>
                        <a:rPr lang="en-US" sz="1200" dirty="0" err="1">
                          <a:latin typeface="Candara" panose="020E0502030303020204" pitchFamily="34" charset="0"/>
                        </a:rPr>
                        <a:t>Nagarawangi</a:t>
                      </a:r>
                      <a:r>
                        <a:rPr lang="en-US" sz="1200" dirty="0">
                          <a:latin typeface="Candara" panose="020E0502030303020204" pitchFamily="34" charset="0"/>
                        </a:rPr>
                        <a:t> No.49 RT.02/06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7744332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andara" panose="020E0502030303020204" pitchFamily="34" charset="0"/>
                        </a:rPr>
                        <a:t>101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 err="1">
                          <a:latin typeface="Candara" panose="020E0502030303020204" pitchFamily="34" charset="0"/>
                        </a:rPr>
                        <a:t>Asosiasi</a:t>
                      </a:r>
                      <a:r>
                        <a:rPr lang="en-US" sz="1200" dirty="0">
                          <a:latin typeface="Candara" panose="020E0502030303020204" pitchFamily="34" charset="0"/>
                        </a:rPr>
                        <a:t> </a:t>
                      </a:r>
                      <a:r>
                        <a:rPr lang="en-US" sz="1200" dirty="0" err="1">
                          <a:latin typeface="Candara" panose="020E0502030303020204" pitchFamily="34" charset="0"/>
                        </a:rPr>
                        <a:t>Pedagang</a:t>
                      </a:r>
                      <a:r>
                        <a:rPr lang="en-US" sz="1200" dirty="0">
                          <a:latin typeface="Candara" panose="020E0502030303020204" pitchFamily="34" charset="0"/>
                        </a:rPr>
                        <a:t> dan </a:t>
                      </a:r>
                      <a:r>
                        <a:rPr lang="en-US" sz="1200" dirty="0" err="1">
                          <a:latin typeface="Candara" panose="020E0502030303020204" pitchFamily="34" charset="0"/>
                        </a:rPr>
                        <a:t>Perantara</a:t>
                      </a:r>
                      <a:r>
                        <a:rPr lang="en-US" sz="1200" dirty="0">
                          <a:latin typeface="Candara" panose="020E0502030303020204" pitchFamily="34" charset="0"/>
                        </a:rPr>
                        <a:t> </a:t>
                      </a:r>
                      <a:r>
                        <a:rPr lang="en-US" sz="1200" dirty="0" err="1">
                          <a:latin typeface="Candara" panose="020E0502030303020204" pitchFamily="34" charset="0"/>
                        </a:rPr>
                        <a:t>Kendaraan</a:t>
                      </a:r>
                      <a:r>
                        <a:rPr lang="en-US" sz="1200" dirty="0">
                          <a:latin typeface="Candara" panose="020E0502030303020204" pitchFamily="34" charset="0"/>
                        </a:rPr>
                        <a:t> (APPEKTA)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ndara" panose="020E0502030303020204" pitchFamily="34" charset="0"/>
                        </a:rPr>
                        <a:t>Jl. </a:t>
                      </a:r>
                      <a:r>
                        <a:rPr lang="en-US" sz="1200" dirty="0" err="1">
                          <a:latin typeface="Candara" panose="020E0502030303020204" pitchFamily="34" charset="0"/>
                        </a:rPr>
                        <a:t>Cimuncang</a:t>
                      </a:r>
                      <a:r>
                        <a:rPr lang="en-US" sz="1200" dirty="0">
                          <a:latin typeface="Candara" panose="020E0502030303020204" pitchFamily="34" charset="0"/>
                        </a:rPr>
                        <a:t> No.168 RT.01/04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21146981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andara" panose="020E0502030303020204" pitchFamily="34" charset="0"/>
                        </a:rPr>
                        <a:t>102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 err="1">
                          <a:latin typeface="Candara" panose="020E0502030303020204" pitchFamily="34" charset="0"/>
                        </a:rPr>
                        <a:t>Institur</a:t>
                      </a:r>
                      <a:r>
                        <a:rPr lang="en-US" sz="1200" dirty="0">
                          <a:latin typeface="Candara" panose="020E0502030303020204" pitchFamily="34" charset="0"/>
                        </a:rPr>
                        <a:t> </a:t>
                      </a:r>
                      <a:r>
                        <a:rPr lang="en-US" sz="1200" dirty="0" err="1">
                          <a:latin typeface="Candara" panose="020E0502030303020204" pitchFamily="34" charset="0"/>
                        </a:rPr>
                        <a:t>Pemerhati</a:t>
                      </a:r>
                      <a:r>
                        <a:rPr lang="en-US" sz="1200" dirty="0">
                          <a:latin typeface="Candara" panose="020E0502030303020204" pitchFamily="34" charset="0"/>
                        </a:rPr>
                        <a:t> dan Analisa Daerah (IPAD)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ndara" panose="020E0502030303020204" pitchFamily="34" charset="0"/>
                        </a:rPr>
                        <a:t>Jl. </a:t>
                      </a:r>
                      <a:r>
                        <a:rPr lang="en-US" sz="1200" dirty="0" err="1">
                          <a:latin typeface="Candara" panose="020E0502030303020204" pitchFamily="34" charset="0"/>
                        </a:rPr>
                        <a:t>Kp</a:t>
                      </a:r>
                      <a:r>
                        <a:rPr lang="en-US" sz="1200" dirty="0">
                          <a:latin typeface="Candara" panose="020E0502030303020204" pitchFamily="34" charset="0"/>
                        </a:rPr>
                        <a:t>. </a:t>
                      </a:r>
                      <a:r>
                        <a:rPr lang="en-US" sz="1200" dirty="0" err="1">
                          <a:latin typeface="Candara" panose="020E0502030303020204" pitchFamily="34" charset="0"/>
                        </a:rPr>
                        <a:t>Cigantang</a:t>
                      </a:r>
                      <a:r>
                        <a:rPr lang="en-US" sz="1200" dirty="0">
                          <a:latin typeface="Candara" panose="020E0502030303020204" pitchFamily="34" charset="0"/>
                        </a:rPr>
                        <a:t> </a:t>
                      </a:r>
                      <a:r>
                        <a:rPr lang="en-US" sz="1200" dirty="0" err="1">
                          <a:latin typeface="Candara" panose="020E0502030303020204" pitchFamily="34" charset="0"/>
                        </a:rPr>
                        <a:t>Desa</a:t>
                      </a:r>
                      <a:r>
                        <a:rPr lang="en-US" sz="1200" dirty="0">
                          <a:latin typeface="Candara" panose="020E0502030303020204" pitchFamily="34" charset="0"/>
                        </a:rPr>
                        <a:t> RT.01/02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2907141615"/>
                  </a:ext>
                </a:extLst>
              </a:tr>
            </a:tbl>
          </a:graphicData>
        </a:graphic>
      </p:graphicFrame>
      <p:cxnSp>
        <p:nvCxnSpPr>
          <p:cNvPr id="9" name="Straight Arrow Connector 8">
            <a:extLst>
              <a:ext uri="{FF2B5EF4-FFF2-40B4-BE49-F238E27FC236}">
                <a16:creationId xmlns="" xmlns:a16="http://schemas.microsoft.com/office/drawing/2014/main" id="{F0C94782-556A-4346-A634-E63433E81A44}"/>
              </a:ext>
            </a:extLst>
          </p:cNvPr>
          <p:cNvCxnSpPr>
            <a:cxnSpLocks/>
          </p:cNvCxnSpPr>
          <p:nvPr/>
        </p:nvCxnSpPr>
        <p:spPr>
          <a:xfrm>
            <a:off x="3283527" y="1601102"/>
            <a:ext cx="4170218" cy="57406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="" xmlns:a16="http://schemas.microsoft.com/office/drawing/2014/main" id="{BC6FB490-CB55-425A-8C84-D30A2810A2D8}"/>
              </a:ext>
            </a:extLst>
          </p:cNvPr>
          <p:cNvCxnSpPr>
            <a:cxnSpLocks/>
          </p:cNvCxnSpPr>
          <p:nvPr/>
        </p:nvCxnSpPr>
        <p:spPr>
          <a:xfrm>
            <a:off x="3283527" y="2049603"/>
            <a:ext cx="4059382" cy="27407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="" xmlns:a16="http://schemas.microsoft.com/office/drawing/2014/main" id="{E64DEF96-0AB7-4723-B08D-9E5419E8F168}"/>
              </a:ext>
            </a:extLst>
          </p:cNvPr>
          <p:cNvCxnSpPr>
            <a:cxnSpLocks/>
          </p:cNvCxnSpPr>
          <p:nvPr/>
        </p:nvCxnSpPr>
        <p:spPr>
          <a:xfrm>
            <a:off x="3283527" y="2579641"/>
            <a:ext cx="4835237" cy="86589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="" xmlns:a16="http://schemas.microsoft.com/office/drawing/2014/main" id="{9E2043D1-5D7C-4123-BD8A-2C884DC2E33A}"/>
              </a:ext>
            </a:extLst>
          </p:cNvPr>
          <p:cNvCxnSpPr>
            <a:cxnSpLocks/>
          </p:cNvCxnSpPr>
          <p:nvPr/>
        </p:nvCxnSpPr>
        <p:spPr>
          <a:xfrm flipV="1">
            <a:off x="3381504" y="2772179"/>
            <a:ext cx="3545769" cy="65682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="" xmlns:a16="http://schemas.microsoft.com/office/drawing/2014/main" id="{26806689-EA2A-44C4-BB9F-76E1A2B0F028}"/>
              </a:ext>
            </a:extLst>
          </p:cNvPr>
          <p:cNvCxnSpPr>
            <a:cxnSpLocks/>
          </p:cNvCxnSpPr>
          <p:nvPr/>
        </p:nvCxnSpPr>
        <p:spPr>
          <a:xfrm flipV="1">
            <a:off x="3283526" y="3125074"/>
            <a:ext cx="3768438" cy="94976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="" xmlns:a16="http://schemas.microsoft.com/office/drawing/2014/main" id="{02104183-81BB-4B55-96CF-298F2B3679F0}"/>
              </a:ext>
            </a:extLst>
          </p:cNvPr>
          <p:cNvCxnSpPr>
            <a:cxnSpLocks/>
          </p:cNvCxnSpPr>
          <p:nvPr/>
        </p:nvCxnSpPr>
        <p:spPr>
          <a:xfrm flipV="1">
            <a:off x="3242959" y="1547105"/>
            <a:ext cx="2853041" cy="298721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="" xmlns:a16="http://schemas.microsoft.com/office/drawing/2014/main" id="{03A6AA21-5A93-4AE9-A5F3-F5EDBA192540}"/>
              </a:ext>
            </a:extLst>
          </p:cNvPr>
          <p:cNvCxnSpPr>
            <a:cxnSpLocks/>
          </p:cNvCxnSpPr>
          <p:nvPr/>
        </p:nvCxnSpPr>
        <p:spPr>
          <a:xfrm flipV="1">
            <a:off x="3312231" y="3369350"/>
            <a:ext cx="3724558" cy="158131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="" xmlns:a16="http://schemas.microsoft.com/office/drawing/2014/main" id="{84716E56-4E2F-4144-BAEC-FC54C201A59D}"/>
              </a:ext>
            </a:extLst>
          </p:cNvPr>
          <p:cNvCxnSpPr>
            <a:cxnSpLocks/>
          </p:cNvCxnSpPr>
          <p:nvPr/>
        </p:nvCxnSpPr>
        <p:spPr>
          <a:xfrm flipV="1">
            <a:off x="3225811" y="2525905"/>
            <a:ext cx="2699321" cy="309465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="" xmlns:a16="http://schemas.microsoft.com/office/drawing/2014/main" id="{4545225F-E3E1-4650-B7F2-DE3CCEAEFA74}"/>
              </a:ext>
            </a:extLst>
          </p:cNvPr>
          <p:cNvCxnSpPr>
            <a:cxnSpLocks/>
          </p:cNvCxnSpPr>
          <p:nvPr/>
        </p:nvCxnSpPr>
        <p:spPr>
          <a:xfrm flipV="1">
            <a:off x="3242958" y="3577514"/>
            <a:ext cx="2768594" cy="284650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9214623"/>
      </p:ext>
    </p:extLst>
  </p:cSld>
  <p:clrMapOvr>
    <a:masterClrMapping/>
  </p:clrMapOvr>
  <p:transition spd="slow" advClick="0" advTm="4524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 cstate="print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E310065B-594B-48E4-9210-6AF9D5942F5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9" t="5683" r="32954" b="25082"/>
          <a:stretch/>
        </p:blipFill>
        <p:spPr>
          <a:xfrm>
            <a:off x="3520049" y="872836"/>
            <a:ext cx="8533406" cy="5760193"/>
          </a:xfrm>
          <a:prstGeom prst="rect">
            <a:avLst/>
          </a:prstGeom>
        </p:spPr>
      </p:pic>
      <p:sp>
        <p:nvSpPr>
          <p:cNvPr id="5" name="Rounded Rectangle 4">
            <a:hlinkClick r:id="rId4" action="ppaction://hlinksldjump" highlightClick="1">
              <a:snd r:embed="rId5" name="click.wav"/>
            </a:hlinkClick>
          </p:cNvPr>
          <p:cNvSpPr/>
          <p:nvPr/>
        </p:nvSpPr>
        <p:spPr>
          <a:xfrm>
            <a:off x="10428513" y="6197600"/>
            <a:ext cx="1494972" cy="4354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ym typeface="Wingdings" panose="05000000000000000000" pitchFamily="2" charset="2"/>
              </a:rPr>
              <a:t> BACK </a:t>
            </a:r>
            <a:endParaRPr lang="en-US" b="1" dirty="0"/>
          </a:p>
        </p:txBody>
      </p:sp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E905A463-CDFD-43E1-878A-256EB67704AA}"/>
              </a:ext>
            </a:extLst>
          </p:cNvPr>
          <p:cNvSpPr/>
          <p:nvPr/>
        </p:nvSpPr>
        <p:spPr>
          <a:xfrm>
            <a:off x="1" y="0"/>
            <a:ext cx="1939636" cy="651164"/>
          </a:xfrm>
          <a:prstGeom prst="rect">
            <a:avLst/>
          </a:prstGeom>
          <a:solidFill>
            <a:srgbClr val="009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="" xmlns:a16="http://schemas.microsoft.com/office/drawing/2014/main" id="{C080BB48-8676-46B1-9313-27F1A1ABE2BF}"/>
              </a:ext>
            </a:extLst>
          </p:cNvPr>
          <p:cNvCxnSpPr/>
          <p:nvPr/>
        </p:nvCxnSpPr>
        <p:spPr>
          <a:xfrm flipV="1">
            <a:off x="3040912" y="3349256"/>
            <a:ext cx="2977116" cy="229663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Rectangle: Rounded Corners 8">
            <a:extLst>
              <a:ext uri="{FF2B5EF4-FFF2-40B4-BE49-F238E27FC236}">
                <a16:creationId xmlns="" xmlns:a16="http://schemas.microsoft.com/office/drawing/2014/main" id="{170976E9-4A99-40DA-B36C-FBB488442DA8}"/>
              </a:ext>
            </a:extLst>
          </p:cNvPr>
          <p:cNvSpPr/>
          <p:nvPr/>
        </p:nvSpPr>
        <p:spPr>
          <a:xfrm>
            <a:off x="5295015" y="3072809"/>
            <a:ext cx="800985" cy="19138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latin typeface="MS PGothic" panose="020B0600070205080204" pitchFamily="34" charset="-128"/>
                <a:ea typeface="MS PGothic" panose="020B0600070205080204" pitchFamily="34" charset="-128"/>
              </a:rPr>
              <a:t>H. Jani Wijaya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="" xmlns:a16="http://schemas.microsoft.com/office/drawing/2014/main" id="{2206FAC8-01A7-41E2-91F3-849417DF022C}"/>
              </a:ext>
            </a:extLst>
          </p:cNvPr>
          <p:cNvCxnSpPr/>
          <p:nvPr/>
        </p:nvCxnSpPr>
        <p:spPr>
          <a:xfrm>
            <a:off x="3040912" y="3349256"/>
            <a:ext cx="6035427" cy="35087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Rectangle: Rounded Corners 11">
            <a:extLst>
              <a:ext uri="{FF2B5EF4-FFF2-40B4-BE49-F238E27FC236}">
                <a16:creationId xmlns="" xmlns:a16="http://schemas.microsoft.com/office/drawing/2014/main" id="{149324D9-DDB7-4BDE-AF2A-16B612A638A6}"/>
              </a:ext>
            </a:extLst>
          </p:cNvPr>
          <p:cNvSpPr/>
          <p:nvPr/>
        </p:nvSpPr>
        <p:spPr>
          <a:xfrm>
            <a:off x="9154983" y="3604436"/>
            <a:ext cx="1273530" cy="25518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latin typeface="MS PGothic" panose="020B0600070205080204" pitchFamily="34" charset="-128"/>
                <a:ea typeface="MS PGothic" panose="020B0600070205080204" pitchFamily="34" charset="-128"/>
              </a:rPr>
              <a:t>DR. Abdul Harris, </a:t>
            </a:r>
            <a:r>
              <a:rPr lang="en-US" sz="800" dirty="0" err="1">
                <a:latin typeface="MS PGothic" panose="020B0600070205080204" pitchFamily="34" charset="-128"/>
                <a:ea typeface="MS PGothic" panose="020B0600070205080204" pitchFamily="34" charset="-128"/>
              </a:rPr>
              <a:t>M.Pd</a:t>
            </a:r>
            <a:endParaRPr lang="en-US" sz="800" dirty="0"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="" xmlns:a16="http://schemas.microsoft.com/office/drawing/2014/main" id="{B9E07BD7-214E-4AF3-BFE3-036ADA83C558}"/>
              </a:ext>
            </a:extLst>
          </p:cNvPr>
          <p:cNvCxnSpPr/>
          <p:nvPr/>
        </p:nvCxnSpPr>
        <p:spPr>
          <a:xfrm>
            <a:off x="2913321" y="1212112"/>
            <a:ext cx="5964865" cy="221688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Rectangle: Rounded Corners 15">
            <a:extLst>
              <a:ext uri="{FF2B5EF4-FFF2-40B4-BE49-F238E27FC236}">
                <a16:creationId xmlns="" xmlns:a16="http://schemas.microsoft.com/office/drawing/2014/main" id="{894BEAA3-A6DF-4E9F-B637-BFC2E6289B6B}"/>
              </a:ext>
            </a:extLst>
          </p:cNvPr>
          <p:cNvSpPr/>
          <p:nvPr/>
        </p:nvSpPr>
        <p:spPr>
          <a:xfrm>
            <a:off x="8817935" y="3136605"/>
            <a:ext cx="800985" cy="19138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latin typeface="MS PGothic" panose="020B0600070205080204" pitchFamily="34" charset="-128"/>
                <a:ea typeface="MS PGothic" panose="020B0600070205080204" pitchFamily="34" charset="-128"/>
              </a:rPr>
              <a:t>H. Wahid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="" xmlns:a16="http://schemas.microsoft.com/office/drawing/2014/main" id="{BF008B0B-94F7-47EF-B8C8-D427669C50B1}"/>
              </a:ext>
            </a:extLst>
          </p:cNvPr>
          <p:cNvCxnSpPr/>
          <p:nvPr/>
        </p:nvCxnSpPr>
        <p:spPr>
          <a:xfrm flipV="1">
            <a:off x="3040912" y="3732026"/>
            <a:ext cx="3232297" cy="76554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Rectangle: Rounded Corners 18">
            <a:extLst>
              <a:ext uri="{FF2B5EF4-FFF2-40B4-BE49-F238E27FC236}">
                <a16:creationId xmlns="" xmlns:a16="http://schemas.microsoft.com/office/drawing/2014/main" id="{8391C1F5-B607-4934-B9D4-5C4DDCB0CFFC}"/>
              </a:ext>
            </a:extLst>
          </p:cNvPr>
          <p:cNvSpPr/>
          <p:nvPr/>
        </p:nvSpPr>
        <p:spPr>
          <a:xfrm>
            <a:off x="6430006" y="3657239"/>
            <a:ext cx="715073" cy="20237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latin typeface="MS PGothic" panose="020B0600070205080204" pitchFamily="34" charset="-128"/>
                <a:ea typeface="MS PGothic" panose="020B0600070205080204" pitchFamily="34" charset="-128"/>
              </a:rPr>
              <a:t>Dede, S.IP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="" xmlns:a16="http://schemas.microsoft.com/office/drawing/2014/main" id="{B2383DAD-3245-4006-A7E5-4FFB671C4DE7}"/>
              </a:ext>
            </a:extLst>
          </p:cNvPr>
          <p:cNvCxnSpPr/>
          <p:nvPr/>
        </p:nvCxnSpPr>
        <p:spPr>
          <a:xfrm>
            <a:off x="2962268" y="2514600"/>
            <a:ext cx="3959232" cy="3683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Rectangle: Rounded Corners 21">
            <a:extLst>
              <a:ext uri="{FF2B5EF4-FFF2-40B4-BE49-F238E27FC236}">
                <a16:creationId xmlns="" xmlns:a16="http://schemas.microsoft.com/office/drawing/2014/main" id="{576F1A02-A589-4A87-980A-8FE144EEF7C1}"/>
              </a:ext>
            </a:extLst>
          </p:cNvPr>
          <p:cNvSpPr/>
          <p:nvPr/>
        </p:nvSpPr>
        <p:spPr>
          <a:xfrm>
            <a:off x="5892801" y="2603057"/>
            <a:ext cx="1295234" cy="198622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latin typeface="MS PGothic" panose="020B0600070205080204" pitchFamily="34" charset="-128"/>
                <a:ea typeface="MS PGothic" panose="020B0600070205080204" pitchFamily="34" charset="-128"/>
              </a:rPr>
              <a:t>Drs. H. Muhammad Yusuf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="" xmlns:a16="http://schemas.microsoft.com/office/drawing/2014/main" id="{081ABE76-FAB1-4A51-840C-F527D976821C}"/>
              </a:ext>
            </a:extLst>
          </p:cNvPr>
          <p:cNvCxnSpPr/>
          <p:nvPr/>
        </p:nvCxnSpPr>
        <p:spPr>
          <a:xfrm flipV="1">
            <a:off x="2913321" y="3072809"/>
            <a:ext cx="2153979" cy="327719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5" name="Rectangle: Rounded Corners 24">
            <a:extLst>
              <a:ext uri="{FF2B5EF4-FFF2-40B4-BE49-F238E27FC236}">
                <a16:creationId xmlns="" xmlns:a16="http://schemas.microsoft.com/office/drawing/2014/main" id="{2CA03FF6-0438-4BF0-96BF-CB7595082556}"/>
              </a:ext>
            </a:extLst>
          </p:cNvPr>
          <p:cNvSpPr/>
          <p:nvPr/>
        </p:nvSpPr>
        <p:spPr>
          <a:xfrm>
            <a:off x="3578611" y="2812313"/>
            <a:ext cx="1488689" cy="2286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latin typeface="MS PGothic" panose="020B0600070205080204" pitchFamily="34" charset="-128"/>
                <a:ea typeface="MS PGothic" panose="020B0600070205080204" pitchFamily="34" charset="-128"/>
              </a:rPr>
              <a:t>H. </a:t>
            </a:r>
            <a:r>
              <a:rPr lang="en-US" sz="800" dirty="0" err="1">
                <a:latin typeface="MS PGothic" panose="020B0600070205080204" pitchFamily="34" charset="-128"/>
                <a:ea typeface="MS PGothic" panose="020B0600070205080204" pitchFamily="34" charset="-128"/>
              </a:rPr>
              <a:t>Hendro</a:t>
            </a:r>
            <a:r>
              <a:rPr lang="en-US" sz="800" dirty="0">
                <a:latin typeface="MS PGothic" panose="020B0600070205080204" pitchFamily="34" charset="-128"/>
                <a:ea typeface="MS PGothic" panose="020B0600070205080204" pitchFamily="34" charset="-128"/>
              </a:rPr>
              <a:t> </a:t>
            </a:r>
            <a:r>
              <a:rPr lang="en-US" sz="800" dirty="0" err="1">
                <a:latin typeface="MS PGothic" panose="020B0600070205080204" pitchFamily="34" charset="-128"/>
                <a:ea typeface="MS PGothic" panose="020B0600070205080204" pitchFamily="34" charset="-128"/>
              </a:rPr>
              <a:t>Nugraha</a:t>
            </a:r>
            <a:r>
              <a:rPr lang="en-US" sz="800" dirty="0">
                <a:latin typeface="MS PGothic" panose="020B0600070205080204" pitchFamily="34" charset="-128"/>
                <a:ea typeface="MS PGothic" panose="020B0600070205080204" pitchFamily="34" charset="-128"/>
              </a:rPr>
              <a:t>, SP, MP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="" xmlns:a16="http://schemas.microsoft.com/office/drawing/2014/main" id="{E7230DBE-9F72-4BCE-9ACA-CA5FCADE10D7}"/>
              </a:ext>
            </a:extLst>
          </p:cNvPr>
          <p:cNvCxnSpPr/>
          <p:nvPr/>
        </p:nvCxnSpPr>
        <p:spPr>
          <a:xfrm>
            <a:off x="2962268" y="1676400"/>
            <a:ext cx="4606932" cy="4953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8" name="Rectangle: Rounded Corners 27">
            <a:extLst>
              <a:ext uri="{FF2B5EF4-FFF2-40B4-BE49-F238E27FC236}">
                <a16:creationId xmlns="" xmlns:a16="http://schemas.microsoft.com/office/drawing/2014/main" id="{ED7B6182-3761-4385-8684-FB6DB93E382D}"/>
              </a:ext>
            </a:extLst>
          </p:cNvPr>
          <p:cNvSpPr/>
          <p:nvPr/>
        </p:nvSpPr>
        <p:spPr>
          <a:xfrm>
            <a:off x="7582952" y="1877238"/>
            <a:ext cx="1295234" cy="198622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latin typeface="MS PGothic" panose="020B0600070205080204" pitchFamily="34" charset="-128"/>
                <a:ea typeface="MS PGothic" panose="020B0600070205080204" pitchFamily="34" charset="-128"/>
              </a:rPr>
              <a:t>H. </a:t>
            </a:r>
            <a:r>
              <a:rPr lang="en-US" sz="800" dirty="0" err="1">
                <a:latin typeface="MS PGothic" panose="020B0600070205080204" pitchFamily="34" charset="-128"/>
                <a:ea typeface="MS PGothic" panose="020B0600070205080204" pitchFamily="34" charset="-128"/>
              </a:rPr>
              <a:t>Nandang</a:t>
            </a:r>
            <a:r>
              <a:rPr lang="en-US" sz="800" dirty="0">
                <a:latin typeface="MS PGothic" panose="020B0600070205080204" pitchFamily="34" charset="-128"/>
                <a:ea typeface="MS PGothic" panose="020B0600070205080204" pitchFamily="34" charset="-128"/>
              </a:rPr>
              <a:t> </a:t>
            </a:r>
            <a:r>
              <a:rPr lang="en-US" sz="800" dirty="0" err="1">
                <a:latin typeface="MS PGothic" panose="020B0600070205080204" pitchFamily="34" charset="-128"/>
                <a:ea typeface="MS PGothic" panose="020B0600070205080204" pitchFamily="34" charset="-128"/>
              </a:rPr>
              <a:t>Suryana</a:t>
            </a:r>
            <a:endParaRPr lang="en-US" sz="800" dirty="0"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="" xmlns:a16="http://schemas.microsoft.com/office/drawing/2014/main" id="{5058A574-DC31-4B4D-A15C-C6F6DF48CEAE}"/>
              </a:ext>
            </a:extLst>
          </p:cNvPr>
          <p:cNvCxnSpPr/>
          <p:nvPr/>
        </p:nvCxnSpPr>
        <p:spPr>
          <a:xfrm flipV="1">
            <a:off x="3040912" y="3072809"/>
            <a:ext cx="3929535" cy="182939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1" name="Rectangle: Rounded Corners 30">
            <a:extLst>
              <a:ext uri="{FF2B5EF4-FFF2-40B4-BE49-F238E27FC236}">
                <a16:creationId xmlns="" xmlns:a16="http://schemas.microsoft.com/office/drawing/2014/main" id="{6B3D14AA-D214-47AF-B6F7-D887D0A1FDAB}"/>
              </a:ext>
            </a:extLst>
          </p:cNvPr>
          <p:cNvSpPr/>
          <p:nvPr/>
        </p:nvSpPr>
        <p:spPr>
          <a:xfrm>
            <a:off x="6749863" y="3264195"/>
            <a:ext cx="1273530" cy="25518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latin typeface="MS PGothic" panose="020B0600070205080204" pitchFamily="34" charset="-128"/>
                <a:ea typeface="MS PGothic" panose="020B0600070205080204" pitchFamily="34" charset="-128"/>
              </a:rPr>
              <a:t>dr. H. Wahyu </a:t>
            </a:r>
            <a:r>
              <a:rPr lang="en-US" sz="800" dirty="0" err="1">
                <a:latin typeface="MS PGothic" panose="020B0600070205080204" pitchFamily="34" charset="-128"/>
                <a:ea typeface="MS PGothic" panose="020B0600070205080204" pitchFamily="34" charset="-128"/>
              </a:rPr>
              <a:t>Sumawidjaj</a:t>
            </a:r>
            <a:r>
              <a:rPr lang="en-US" sz="800" dirty="0">
                <a:latin typeface="MS PGothic" panose="020B0600070205080204" pitchFamily="34" charset="-128"/>
                <a:ea typeface="MS PGothic" panose="020B0600070205080204" pitchFamily="34" charset="-128"/>
              </a:rPr>
              <a:t>, </a:t>
            </a:r>
            <a:r>
              <a:rPr lang="en-US" sz="800" dirty="0" err="1">
                <a:latin typeface="MS PGothic" panose="020B0600070205080204" pitchFamily="34" charset="-128"/>
                <a:ea typeface="MS PGothic" panose="020B0600070205080204" pitchFamily="34" charset="-128"/>
              </a:rPr>
              <a:t>M.Kes</a:t>
            </a:r>
            <a:endParaRPr lang="en-US" sz="800" dirty="0"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="" xmlns:a16="http://schemas.microsoft.com/office/drawing/2014/main" id="{AE02F0FC-95D4-411D-AC04-C28B61E4E6EB}"/>
              </a:ext>
            </a:extLst>
          </p:cNvPr>
          <p:cNvCxnSpPr/>
          <p:nvPr/>
        </p:nvCxnSpPr>
        <p:spPr>
          <a:xfrm>
            <a:off x="3003416" y="2075860"/>
            <a:ext cx="2859166" cy="85075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4" name="Rectangle: Rounded Corners 33">
            <a:extLst>
              <a:ext uri="{FF2B5EF4-FFF2-40B4-BE49-F238E27FC236}">
                <a16:creationId xmlns="" xmlns:a16="http://schemas.microsoft.com/office/drawing/2014/main" id="{3A067995-A63C-4856-B1B5-B11E723A32E8}"/>
              </a:ext>
            </a:extLst>
          </p:cNvPr>
          <p:cNvSpPr/>
          <p:nvPr/>
        </p:nvSpPr>
        <p:spPr>
          <a:xfrm>
            <a:off x="4368006" y="2368698"/>
            <a:ext cx="1062435" cy="232143"/>
          </a:xfrm>
          <a:prstGeom prst="roundRect">
            <a:avLst/>
          </a:prstGeom>
          <a:solidFill>
            <a:srgbClr val="FF000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latin typeface="MS PGothic" panose="020B0600070205080204" pitchFamily="34" charset="-128"/>
                <a:ea typeface="MS PGothic" panose="020B0600070205080204" pitchFamily="34" charset="-128"/>
              </a:rPr>
              <a:t>Muslim, S.</a:t>
            </a:r>
            <a:r>
              <a:rPr lang="en-US" sz="800" dirty="0" err="1">
                <a:latin typeface="MS PGothic" panose="020B0600070205080204" pitchFamily="34" charset="-128"/>
                <a:ea typeface="MS PGothic" panose="020B0600070205080204" pitchFamily="34" charset="-128"/>
              </a:rPr>
              <a:t>Sos</a:t>
            </a:r>
            <a:r>
              <a:rPr lang="en-US" sz="800" dirty="0">
                <a:latin typeface="MS PGothic" panose="020B0600070205080204" pitchFamily="34" charset="-128"/>
                <a:ea typeface="MS PGothic" panose="020B0600070205080204" pitchFamily="34" charset="-128"/>
              </a:rPr>
              <a:t>.,</a:t>
            </a:r>
            <a:r>
              <a:rPr lang="en-US" sz="800" dirty="0" err="1">
                <a:latin typeface="MS PGothic" panose="020B0600070205080204" pitchFamily="34" charset="-128"/>
                <a:ea typeface="MS PGothic" panose="020B0600070205080204" pitchFamily="34" charset="-128"/>
              </a:rPr>
              <a:t>M.Si</a:t>
            </a:r>
            <a:endParaRPr lang="en-US" sz="800" dirty="0"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="" xmlns:a16="http://schemas.microsoft.com/office/drawing/2014/main" id="{D5E01D49-0B87-49E7-9049-6C16AF9E02A9}"/>
              </a:ext>
            </a:extLst>
          </p:cNvPr>
          <p:cNvSpPr/>
          <p:nvPr/>
        </p:nvSpPr>
        <p:spPr>
          <a:xfrm>
            <a:off x="1879600" y="3846326"/>
            <a:ext cx="1266571" cy="401381"/>
          </a:xfrm>
          <a:prstGeom prst="rect">
            <a:avLst/>
          </a:prstGeom>
          <a:solidFill>
            <a:srgbClr val="027E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="" xmlns:a16="http://schemas.microsoft.com/office/drawing/2014/main" id="{754B7CC3-2AEE-457C-86F8-AB4F671ABD04}"/>
              </a:ext>
            </a:extLst>
          </p:cNvPr>
          <p:cNvSpPr/>
          <p:nvPr/>
        </p:nvSpPr>
        <p:spPr>
          <a:xfrm>
            <a:off x="560138" y="3859618"/>
            <a:ext cx="1266571" cy="388090"/>
          </a:xfrm>
          <a:prstGeom prst="rect">
            <a:avLst/>
          </a:prstGeom>
          <a:solidFill>
            <a:srgbClr val="027E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latin typeface="Arial" panose="020B0604020202020204" pitchFamily="34" charset="0"/>
                <a:cs typeface="Arial" panose="020B0604020202020204" pitchFamily="34" charset="0"/>
              </a:rPr>
              <a:t>PARTAI BULAN BINTANG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="" xmlns:a16="http://schemas.microsoft.com/office/drawing/2014/main" id="{75E9463E-06A6-4BA9-A25D-7F6A3C911F5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333" y="3821759"/>
            <a:ext cx="566819" cy="425114"/>
          </a:xfrm>
          <a:prstGeom prst="rect">
            <a:avLst/>
          </a:prstGeom>
        </p:spPr>
      </p:pic>
      <p:cxnSp>
        <p:nvCxnSpPr>
          <p:cNvPr id="40" name="Straight Arrow Connector 39">
            <a:extLst>
              <a:ext uri="{FF2B5EF4-FFF2-40B4-BE49-F238E27FC236}">
                <a16:creationId xmlns="" xmlns:a16="http://schemas.microsoft.com/office/drawing/2014/main" id="{F3DAD3A8-C491-4504-BBFC-B0F345754338}"/>
              </a:ext>
            </a:extLst>
          </p:cNvPr>
          <p:cNvCxnSpPr>
            <a:cxnSpLocks/>
          </p:cNvCxnSpPr>
          <p:nvPr/>
        </p:nvCxnSpPr>
        <p:spPr>
          <a:xfrm flipV="1">
            <a:off x="3003416" y="3065480"/>
            <a:ext cx="4649919" cy="104931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3" name="Rectangle: Rounded Corners 42">
            <a:extLst>
              <a:ext uri="{FF2B5EF4-FFF2-40B4-BE49-F238E27FC236}">
                <a16:creationId xmlns="" xmlns:a16="http://schemas.microsoft.com/office/drawing/2014/main" id="{18BF11C3-A0AF-4A4A-8D03-41C89DE8A82D}"/>
              </a:ext>
            </a:extLst>
          </p:cNvPr>
          <p:cNvSpPr/>
          <p:nvPr/>
        </p:nvSpPr>
        <p:spPr>
          <a:xfrm>
            <a:off x="7497350" y="2654208"/>
            <a:ext cx="1273530" cy="25518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>
                <a:latin typeface="MS PGothic" panose="020B0600070205080204" pitchFamily="34" charset="-128"/>
                <a:ea typeface="MS PGothic" panose="020B0600070205080204" pitchFamily="34" charset="-128"/>
              </a:rPr>
              <a:t>Ichwan</a:t>
            </a:r>
            <a:r>
              <a:rPr lang="en-US" sz="800" dirty="0">
                <a:latin typeface="MS PGothic" panose="020B0600070205080204" pitchFamily="34" charset="-128"/>
                <a:ea typeface="MS PGothic" panose="020B0600070205080204" pitchFamily="34" charset="-128"/>
              </a:rPr>
              <a:t> Safa, SE.,</a:t>
            </a:r>
            <a:r>
              <a:rPr lang="en-US" sz="800" dirty="0" err="1">
                <a:latin typeface="MS PGothic" panose="020B0600070205080204" pitchFamily="34" charset="-128"/>
                <a:ea typeface="MS PGothic" panose="020B0600070205080204" pitchFamily="34" charset="-128"/>
              </a:rPr>
              <a:t>M.Pd.I</a:t>
            </a:r>
            <a:endParaRPr lang="en-US" sz="800" dirty="0"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99889051"/>
      </p:ext>
    </p:extLst>
  </p:cSld>
  <p:clrMapOvr>
    <a:masterClrMapping/>
  </p:clrMapOvr>
  <p:transition spd="slow" advClick="0" advTm="5335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hlinkClick r:id="rId2" action="ppaction://hlinksldjump" highlightClick="1">
              <a:snd r:embed="rId3" name="click.wav"/>
            </a:hlinkClick>
          </p:cNvPr>
          <p:cNvSpPr/>
          <p:nvPr/>
        </p:nvSpPr>
        <p:spPr>
          <a:xfrm>
            <a:off x="10428513" y="6197600"/>
            <a:ext cx="1494972" cy="4354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ym typeface="Wingdings" panose="05000000000000000000" pitchFamily="2" charset="2"/>
              </a:rPr>
              <a:t> BACK </a:t>
            </a:r>
            <a:endParaRPr lang="en-US" b="1" dirty="0"/>
          </a:p>
        </p:txBody>
      </p:sp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E905A463-CDFD-43E1-878A-256EB67704AA}"/>
              </a:ext>
            </a:extLst>
          </p:cNvPr>
          <p:cNvSpPr/>
          <p:nvPr/>
        </p:nvSpPr>
        <p:spPr>
          <a:xfrm>
            <a:off x="-60036" y="0"/>
            <a:ext cx="1939636" cy="651164"/>
          </a:xfrm>
          <a:prstGeom prst="rect">
            <a:avLst/>
          </a:prstGeom>
          <a:solidFill>
            <a:srgbClr val="009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529" y="204147"/>
            <a:ext cx="9173855" cy="621116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9756475" y="276045"/>
            <a:ext cx="2167010" cy="474453"/>
          </a:xfrm>
          <a:prstGeom prst="rect">
            <a:avLst/>
          </a:prstGeom>
          <a:solidFill>
            <a:srgbClr val="09934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D. IN 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4890089"/>
      </p:ext>
    </p:extLst>
  </p:cSld>
  <p:clrMapOvr>
    <a:masterClrMapping/>
  </p:clrMapOvr>
  <p:transition spd="slow" advClick="0" advTm="5335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597" y="161469"/>
            <a:ext cx="10964805" cy="6535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319896"/>
      </p:ext>
    </p:extLst>
  </p:cSld>
  <p:clrMapOvr>
    <a:masterClrMapping/>
  </p:clrMapOvr>
  <p:transition spd="slow" advClick="0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176" y="256732"/>
            <a:ext cx="11269648" cy="6344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554610"/>
      </p:ext>
    </p:extLst>
  </p:cSld>
  <p:clrMapOvr>
    <a:masterClrMapping/>
  </p:clrMapOvr>
  <p:transition spd="slow" advClick="0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904" y="357921"/>
            <a:ext cx="9088118" cy="621116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9756475" y="276045"/>
            <a:ext cx="2167010" cy="474453"/>
          </a:xfrm>
          <a:prstGeom prst="rect">
            <a:avLst/>
          </a:prstGeom>
          <a:solidFill>
            <a:srgbClr val="09934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D. IN 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1013358"/>
      </p:ext>
    </p:extLst>
  </p:cSld>
  <p:clrMapOvr>
    <a:masterClrMapping/>
  </p:clrMapOvr>
  <p:transition spd="slow" advClick="0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018" y="247206"/>
            <a:ext cx="11021963" cy="6363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063327"/>
      </p:ext>
    </p:extLst>
  </p:cSld>
  <p:clrMapOvr>
    <a:masterClrMapping/>
  </p:clrMapOvr>
  <p:transition spd="slow" advClick="0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9204" y="323416"/>
            <a:ext cx="8173591" cy="6211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10851"/>
      </p:ext>
    </p:extLst>
  </p:cSld>
  <p:clrMapOvr>
    <a:masterClrMapping/>
  </p:clrMapOvr>
  <p:transition spd="slow" advClick="0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 cstate="print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0809239D-292A-476A-B874-E27D409B676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9" t="5683" r="32954" b="25082"/>
          <a:stretch/>
        </p:blipFill>
        <p:spPr>
          <a:xfrm>
            <a:off x="3520049" y="872836"/>
            <a:ext cx="8533406" cy="5760193"/>
          </a:xfrm>
          <a:prstGeom prst="rect">
            <a:avLst/>
          </a:prstGeom>
        </p:spPr>
      </p:pic>
      <p:sp>
        <p:nvSpPr>
          <p:cNvPr id="6" name="Rounded Rectangle 5">
            <a:hlinkClick r:id="" action="ppaction://hlinkshowjump?jump=nextslide" highlightClick="1">
              <a:snd r:embed="rId4" name="click.wav"/>
            </a:hlinkClick>
          </p:cNvPr>
          <p:cNvSpPr/>
          <p:nvPr/>
        </p:nvSpPr>
        <p:spPr>
          <a:xfrm>
            <a:off x="10421257" y="6197600"/>
            <a:ext cx="1494972" cy="4354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  NEXT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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324D2C08-1066-4486-8F34-ECF615012220}"/>
              </a:ext>
            </a:extLst>
          </p:cNvPr>
          <p:cNvSpPr/>
          <p:nvPr/>
        </p:nvSpPr>
        <p:spPr>
          <a:xfrm>
            <a:off x="0" y="0"/>
            <a:ext cx="2313709" cy="651164"/>
          </a:xfrm>
          <a:prstGeom prst="rect">
            <a:avLst/>
          </a:prstGeom>
          <a:solidFill>
            <a:srgbClr val="009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2ECE4015-3F09-4021-92D1-08491F1955E9}"/>
              </a:ext>
            </a:extLst>
          </p:cNvPr>
          <p:cNvSpPr/>
          <p:nvPr/>
        </p:nvSpPr>
        <p:spPr>
          <a:xfrm>
            <a:off x="711200" y="161471"/>
            <a:ext cx="9710057" cy="401381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DAFTAR ORGANISASI KEMASYARAKATAN DAN LEMBAGA SWADAYA MASYARAKAT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6F6E3374-168C-49F0-8B43-BB42F2803539}"/>
              </a:ext>
            </a:extLst>
          </p:cNvPr>
          <p:cNvSpPr/>
          <p:nvPr/>
        </p:nvSpPr>
        <p:spPr>
          <a:xfrm>
            <a:off x="138545" y="724323"/>
            <a:ext cx="3244278" cy="5689177"/>
          </a:xfrm>
          <a:prstGeom prst="rect">
            <a:avLst/>
          </a:prstGeom>
          <a:solidFill>
            <a:srgbClr val="009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" name="Table 2">
            <a:extLst>
              <a:ext uri="{FF2B5EF4-FFF2-40B4-BE49-F238E27FC236}">
                <a16:creationId xmlns="" xmlns:a16="http://schemas.microsoft.com/office/drawing/2014/main" id="{BDA2B80E-D533-4118-AF72-51E7685701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2323330"/>
              </p:ext>
            </p:extLst>
          </p:nvPr>
        </p:nvGraphicFramePr>
        <p:xfrm>
          <a:off x="138546" y="888835"/>
          <a:ext cx="3244278" cy="567436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69454">
                  <a:extLst>
                    <a:ext uri="{9D8B030D-6E8A-4147-A177-3AD203B41FA5}">
                      <a16:colId xmlns="" xmlns:a16="http://schemas.microsoft.com/office/drawing/2014/main" val="1869788044"/>
                    </a:ext>
                  </a:extLst>
                </a:gridCol>
                <a:gridCol w="1536700">
                  <a:extLst>
                    <a:ext uri="{9D8B030D-6E8A-4147-A177-3AD203B41FA5}">
                      <a16:colId xmlns="" xmlns:a16="http://schemas.microsoft.com/office/drawing/2014/main" val="89465278"/>
                    </a:ext>
                  </a:extLst>
                </a:gridCol>
                <a:gridCol w="1338124">
                  <a:extLst>
                    <a:ext uri="{9D8B030D-6E8A-4147-A177-3AD203B41FA5}">
                      <a16:colId xmlns="" xmlns:a16="http://schemas.microsoft.com/office/drawing/2014/main" val="28459440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Nama </a:t>
                      </a:r>
                      <a:r>
                        <a:rPr lang="en-US" sz="1100" dirty="0" err="1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Organisasi</a:t>
                      </a:r>
                      <a:endParaRPr lang="en-US" sz="14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Alamat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2085789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andara" panose="020E0502030303020204" pitchFamily="34" charset="0"/>
                        </a:rPr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 err="1">
                          <a:latin typeface="Candara" panose="020E0502030303020204" pitchFamily="34" charset="0"/>
                        </a:rPr>
                        <a:t>Federasi</a:t>
                      </a:r>
                      <a:r>
                        <a:rPr lang="en-US" sz="1200" dirty="0">
                          <a:latin typeface="Candara" panose="020E0502030303020204" pitchFamily="34" charset="0"/>
                        </a:rPr>
                        <a:t> </a:t>
                      </a:r>
                      <a:r>
                        <a:rPr lang="en-US" sz="1200" dirty="0" err="1">
                          <a:latin typeface="Candara" panose="020E0502030303020204" pitchFamily="34" charset="0"/>
                        </a:rPr>
                        <a:t>Serikat</a:t>
                      </a:r>
                      <a:r>
                        <a:rPr lang="en-US" sz="1200" dirty="0">
                          <a:latin typeface="Candara" panose="020E0502030303020204" pitchFamily="34" charset="0"/>
                        </a:rPr>
                        <a:t> Transport Indonesia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ndara" panose="020E0502030303020204" pitchFamily="34" charset="0"/>
                        </a:rPr>
                        <a:t>Jl. </a:t>
                      </a:r>
                      <a:r>
                        <a:rPr lang="en-US" sz="1200" dirty="0" err="1">
                          <a:latin typeface="Candara" panose="020E0502030303020204" pitchFamily="34" charset="0"/>
                        </a:rPr>
                        <a:t>Cilembang</a:t>
                      </a:r>
                      <a:r>
                        <a:rPr lang="en-US" sz="1200" dirty="0">
                          <a:latin typeface="Candara" panose="020E0502030303020204" pitchFamily="34" charset="0"/>
                        </a:rPr>
                        <a:t> No. 103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33990874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andara" panose="020E0502030303020204" pitchFamily="34" charset="0"/>
                        </a:rPr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ndara" panose="020E0502030303020204" pitchFamily="34" charset="0"/>
                        </a:rPr>
                        <a:t>Forum Antara </a:t>
                      </a:r>
                      <a:r>
                        <a:rPr lang="en-US" sz="1200" dirty="0" err="1">
                          <a:latin typeface="Candara" panose="020E0502030303020204" pitchFamily="34" charset="0"/>
                        </a:rPr>
                        <a:t>Generasi</a:t>
                      </a:r>
                      <a:r>
                        <a:rPr lang="en-US" sz="1200" dirty="0">
                          <a:latin typeface="Candara" panose="020E0502030303020204" pitchFamily="34" charset="0"/>
                        </a:rPr>
                        <a:t> Regional </a:t>
                      </a:r>
                      <a:r>
                        <a:rPr lang="en-US" sz="1200" dirty="0" err="1">
                          <a:latin typeface="Candara" panose="020E0502030303020204" pitchFamily="34" charset="0"/>
                        </a:rPr>
                        <a:t>Tasikmalaya</a:t>
                      </a:r>
                      <a:endParaRPr lang="en-US" sz="1200" dirty="0">
                        <a:latin typeface="Candara" panose="020E0502030303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ndara" panose="020E0502030303020204" pitchFamily="34" charset="0"/>
                        </a:rPr>
                        <a:t>Jl. </a:t>
                      </a:r>
                      <a:r>
                        <a:rPr lang="en-US" sz="1200" dirty="0" err="1">
                          <a:latin typeface="Candara" panose="020E0502030303020204" pitchFamily="34" charset="0"/>
                        </a:rPr>
                        <a:t>Kapten</a:t>
                      </a:r>
                      <a:r>
                        <a:rPr lang="en-US" sz="1200" dirty="0">
                          <a:latin typeface="Candara" panose="020E0502030303020204" pitchFamily="34" charset="0"/>
                        </a:rPr>
                        <a:t> H. Didi Effendi No. 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38349796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andara" panose="020E0502030303020204" pitchFamily="34" charset="0"/>
                        </a:rPr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ndara" panose="020E0502030303020204" pitchFamily="34" charset="0"/>
                        </a:rPr>
                        <a:t>ASBENGTAS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ndara" panose="020E0502030303020204" pitchFamily="34" charset="0"/>
                        </a:rPr>
                        <a:t>Jl. </a:t>
                      </a:r>
                      <a:r>
                        <a:rPr lang="en-US" sz="1200" dirty="0" err="1">
                          <a:latin typeface="Candara" panose="020E0502030303020204" pitchFamily="34" charset="0"/>
                        </a:rPr>
                        <a:t>Noenoeng</a:t>
                      </a:r>
                      <a:r>
                        <a:rPr lang="en-US" sz="1200" dirty="0">
                          <a:latin typeface="Candara" panose="020E0502030303020204" pitchFamily="34" charset="0"/>
                        </a:rPr>
                        <a:t> </a:t>
                      </a:r>
                      <a:r>
                        <a:rPr lang="en-US" sz="1200" dirty="0" err="1">
                          <a:latin typeface="Candara" panose="020E0502030303020204" pitchFamily="34" charset="0"/>
                        </a:rPr>
                        <a:t>Tisnasaputra</a:t>
                      </a:r>
                      <a:endParaRPr lang="en-US" sz="1200" dirty="0">
                        <a:latin typeface="Candara" panose="020E0502030303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3090199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andara" panose="020E0502030303020204" pitchFamily="34" charset="0"/>
                        </a:rPr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 err="1">
                          <a:latin typeface="Candara" panose="020E0502030303020204" pitchFamily="34" charset="0"/>
                        </a:rPr>
                        <a:t>Bakor</a:t>
                      </a:r>
                      <a:r>
                        <a:rPr lang="en-US" sz="1200" dirty="0">
                          <a:latin typeface="Candara" panose="020E0502030303020204" pitchFamily="34" charset="0"/>
                        </a:rPr>
                        <a:t> </a:t>
                      </a:r>
                      <a:r>
                        <a:rPr lang="en-US" sz="1200" dirty="0" err="1">
                          <a:latin typeface="Candara" panose="020E0502030303020204" pitchFamily="34" charset="0"/>
                        </a:rPr>
                        <a:t>Satpam</a:t>
                      </a:r>
                      <a:r>
                        <a:rPr lang="en-US" sz="1200" dirty="0">
                          <a:latin typeface="Candara" panose="020E0502030303020204" pitchFamily="34" charset="0"/>
                        </a:rPr>
                        <a:t> </a:t>
                      </a:r>
                      <a:r>
                        <a:rPr lang="en-US" sz="1200" dirty="0" err="1">
                          <a:latin typeface="Candara" panose="020E0502030303020204" pitchFamily="34" charset="0"/>
                        </a:rPr>
                        <a:t>Resta</a:t>
                      </a:r>
                      <a:r>
                        <a:rPr lang="en-US" sz="1200" dirty="0">
                          <a:latin typeface="Candara" panose="020E0502030303020204" pitchFamily="34" charset="0"/>
                        </a:rPr>
                        <a:t> </a:t>
                      </a:r>
                      <a:r>
                        <a:rPr lang="en-US" sz="1200" dirty="0" err="1">
                          <a:latin typeface="Candara" panose="020E0502030303020204" pitchFamily="34" charset="0"/>
                        </a:rPr>
                        <a:t>Tasikmalaya</a:t>
                      </a:r>
                      <a:endParaRPr lang="en-US" sz="1200" dirty="0">
                        <a:latin typeface="Candara" panose="020E0502030303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ndara" panose="020E0502030303020204" pitchFamily="34" charset="0"/>
                        </a:rPr>
                        <a:t>Jl. RE. </a:t>
                      </a:r>
                      <a:r>
                        <a:rPr lang="en-US" sz="1200" dirty="0" err="1">
                          <a:latin typeface="Candara" panose="020E0502030303020204" pitchFamily="34" charset="0"/>
                        </a:rPr>
                        <a:t>Martadinata</a:t>
                      </a:r>
                      <a:r>
                        <a:rPr lang="en-US" sz="1200" dirty="0">
                          <a:latin typeface="Candara" panose="020E0502030303020204" pitchFamily="34" charset="0"/>
                        </a:rPr>
                        <a:t> </a:t>
                      </a:r>
                      <a:r>
                        <a:rPr lang="en-US" sz="1200" dirty="0" err="1">
                          <a:latin typeface="Candara" panose="020E0502030303020204" pitchFamily="34" charset="0"/>
                        </a:rPr>
                        <a:t>Panyingkiran</a:t>
                      </a:r>
                      <a:r>
                        <a:rPr lang="en-US" sz="1200" dirty="0">
                          <a:latin typeface="Candara" panose="020E0502030303020204" pitchFamily="34" charset="0"/>
                        </a:rPr>
                        <a:t> I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853323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andara" panose="020E0502030303020204" pitchFamily="34" charset="0"/>
                        </a:rPr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ndara" panose="020E0502030303020204" pitchFamily="34" charset="0"/>
                        </a:rPr>
                        <a:t>DPC </a:t>
                      </a:r>
                      <a:r>
                        <a:rPr lang="en-US" sz="1200" dirty="0" err="1">
                          <a:latin typeface="Candara" panose="020E0502030303020204" pitchFamily="34" charset="0"/>
                        </a:rPr>
                        <a:t>Barindo</a:t>
                      </a:r>
                      <a:endParaRPr lang="en-US" sz="1200" dirty="0">
                        <a:latin typeface="Candara" panose="020E0502030303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 err="1">
                          <a:latin typeface="Candara" panose="020E0502030303020204" pitchFamily="34" charset="0"/>
                        </a:rPr>
                        <a:t>Kp</a:t>
                      </a:r>
                      <a:r>
                        <a:rPr lang="en-US" sz="1200" dirty="0">
                          <a:latin typeface="Candara" panose="020E0502030303020204" pitchFamily="34" charset="0"/>
                        </a:rPr>
                        <a:t>. </a:t>
                      </a:r>
                      <a:r>
                        <a:rPr lang="en-US" sz="1200" dirty="0" err="1">
                          <a:latin typeface="Candara" panose="020E0502030303020204" pitchFamily="34" charset="0"/>
                        </a:rPr>
                        <a:t>Cibatur</a:t>
                      </a:r>
                      <a:r>
                        <a:rPr lang="en-US" sz="1200" dirty="0">
                          <a:latin typeface="Candara" panose="020E0502030303020204" pitchFamily="34" charset="0"/>
                        </a:rPr>
                        <a:t> </a:t>
                      </a:r>
                      <a:r>
                        <a:rPr lang="en-US" sz="1200" dirty="0" err="1">
                          <a:latin typeface="Candara" panose="020E0502030303020204" pitchFamily="34" charset="0"/>
                        </a:rPr>
                        <a:t>Wetan</a:t>
                      </a:r>
                      <a:r>
                        <a:rPr lang="en-US" sz="1200" dirty="0">
                          <a:latin typeface="Candara" panose="020E0502030303020204" pitchFamily="34" charset="0"/>
                        </a:rPr>
                        <a:t> </a:t>
                      </a:r>
                      <a:r>
                        <a:rPr lang="en-US" sz="1200" dirty="0" err="1">
                          <a:latin typeface="Candara" panose="020E0502030303020204" pitchFamily="34" charset="0"/>
                        </a:rPr>
                        <a:t>Mangkubumi</a:t>
                      </a:r>
                      <a:endParaRPr lang="en-US" sz="1200" dirty="0">
                        <a:latin typeface="Candara" panose="020E0502030303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29050926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andara" panose="020E0502030303020204" pitchFamily="34" charset="0"/>
                        </a:rPr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ndara" panose="020E0502030303020204" pitchFamily="34" charset="0"/>
                        </a:rPr>
                        <a:t>GAVENUR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ndara" panose="020E0502030303020204" pitchFamily="34" charset="0"/>
                        </a:rPr>
                        <a:t>Jl. </a:t>
                      </a:r>
                      <a:r>
                        <a:rPr lang="en-US" sz="1200" dirty="0" err="1">
                          <a:latin typeface="Candara" panose="020E0502030303020204" pitchFamily="34" charset="0"/>
                        </a:rPr>
                        <a:t>Cieunteung</a:t>
                      </a:r>
                      <a:r>
                        <a:rPr lang="en-US" sz="1200" dirty="0">
                          <a:latin typeface="Candara" panose="020E0502030303020204" pitchFamily="34" charset="0"/>
                        </a:rPr>
                        <a:t> </a:t>
                      </a:r>
                      <a:r>
                        <a:rPr lang="en-US" sz="1200" dirty="0" err="1">
                          <a:latin typeface="Candara" panose="020E0502030303020204" pitchFamily="34" charset="0"/>
                        </a:rPr>
                        <a:t>Gede</a:t>
                      </a:r>
                      <a:r>
                        <a:rPr lang="en-US" sz="1200" dirty="0">
                          <a:latin typeface="Candara" panose="020E0502030303020204" pitchFamily="34" charset="0"/>
                        </a:rPr>
                        <a:t> 06/06 </a:t>
                      </a:r>
                      <a:r>
                        <a:rPr lang="en-US" sz="1200" dirty="0" err="1">
                          <a:latin typeface="Candara" panose="020E0502030303020204" pitchFamily="34" charset="0"/>
                        </a:rPr>
                        <a:t>Argasari</a:t>
                      </a:r>
                      <a:endParaRPr lang="en-US" sz="1200" dirty="0">
                        <a:latin typeface="Candara" panose="020E0502030303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9503144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andara" panose="020E0502030303020204" pitchFamily="34" charset="0"/>
                        </a:rPr>
                        <a:t>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 err="1">
                          <a:latin typeface="Candara" panose="020E0502030303020204" pitchFamily="34" charset="0"/>
                        </a:rPr>
                        <a:t>Paguyuban</a:t>
                      </a:r>
                      <a:r>
                        <a:rPr lang="en-US" sz="1200" dirty="0">
                          <a:latin typeface="Candara" panose="020E0502030303020204" pitchFamily="34" charset="0"/>
                        </a:rPr>
                        <a:t> </a:t>
                      </a:r>
                      <a:r>
                        <a:rPr lang="en-US" sz="1200" dirty="0" err="1">
                          <a:latin typeface="Candara" panose="020E0502030303020204" pitchFamily="34" charset="0"/>
                        </a:rPr>
                        <a:t>Generasi</a:t>
                      </a:r>
                      <a:r>
                        <a:rPr lang="en-US" sz="1200" dirty="0">
                          <a:latin typeface="Candara" panose="020E0502030303020204" pitchFamily="34" charset="0"/>
                        </a:rPr>
                        <a:t> </a:t>
                      </a:r>
                      <a:r>
                        <a:rPr lang="en-US" sz="1200" dirty="0" err="1">
                          <a:latin typeface="Candara" panose="020E0502030303020204" pitchFamily="34" charset="0"/>
                        </a:rPr>
                        <a:t>Peduli</a:t>
                      </a:r>
                      <a:r>
                        <a:rPr lang="en-US" sz="1200" dirty="0">
                          <a:latin typeface="Candara" panose="020E0502030303020204" pitchFamily="34" charset="0"/>
                        </a:rPr>
                        <a:t> </a:t>
                      </a:r>
                      <a:r>
                        <a:rPr lang="en-US" sz="1200" dirty="0" err="1">
                          <a:latin typeface="Candara" panose="020E0502030303020204" pitchFamily="34" charset="0"/>
                        </a:rPr>
                        <a:t>Lingkungan</a:t>
                      </a:r>
                      <a:r>
                        <a:rPr lang="en-US" sz="1200" dirty="0">
                          <a:latin typeface="Candara" panose="020E0502030303020204" pitchFamily="34" charset="0"/>
                        </a:rPr>
                        <a:t> (PGPL)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ndara" panose="020E0502030303020204" pitchFamily="34" charset="0"/>
                        </a:rPr>
                        <a:t>Jl. </a:t>
                      </a:r>
                      <a:r>
                        <a:rPr lang="en-US" sz="1200" dirty="0" err="1">
                          <a:latin typeface="Candara" panose="020E0502030303020204" pitchFamily="34" charset="0"/>
                        </a:rPr>
                        <a:t>Cipicung</a:t>
                      </a:r>
                      <a:r>
                        <a:rPr lang="en-US" sz="1200" dirty="0">
                          <a:latin typeface="Candara" panose="020E0502030303020204" pitchFamily="34" charset="0"/>
                        </a:rPr>
                        <a:t> No.11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35631897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andara" panose="020E0502030303020204" pitchFamily="34" charset="0"/>
                        </a:rPr>
                        <a:t>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ndara" panose="020E0502030303020204" pitchFamily="34" charset="0"/>
                        </a:rPr>
                        <a:t>Dewan </a:t>
                      </a:r>
                      <a:r>
                        <a:rPr lang="en-US" sz="1200" dirty="0" err="1">
                          <a:latin typeface="Candara" panose="020E0502030303020204" pitchFamily="34" charset="0"/>
                        </a:rPr>
                        <a:t>Pengurus</a:t>
                      </a:r>
                      <a:r>
                        <a:rPr lang="en-US" sz="1200" dirty="0">
                          <a:latin typeface="Candara" panose="020E0502030303020204" pitchFamily="34" charset="0"/>
                        </a:rPr>
                        <a:t> </a:t>
                      </a:r>
                      <a:r>
                        <a:rPr lang="en-US" sz="1200" dirty="0" err="1">
                          <a:latin typeface="Candara" panose="020E0502030303020204" pitchFamily="34" charset="0"/>
                        </a:rPr>
                        <a:t>Paguyuban</a:t>
                      </a:r>
                      <a:r>
                        <a:rPr lang="en-US" sz="1200" dirty="0">
                          <a:latin typeface="Candara" panose="020E0502030303020204" pitchFamily="34" charset="0"/>
                        </a:rPr>
                        <a:t> </a:t>
                      </a:r>
                      <a:r>
                        <a:rPr lang="en-US" sz="1200" dirty="0" err="1">
                          <a:latin typeface="Candara" panose="020E0502030303020204" pitchFamily="34" charset="0"/>
                        </a:rPr>
                        <a:t>Komite</a:t>
                      </a:r>
                      <a:r>
                        <a:rPr lang="en-US" sz="1200" dirty="0">
                          <a:latin typeface="Candara" panose="020E0502030303020204" pitchFamily="34" charset="0"/>
                        </a:rPr>
                        <a:t> </a:t>
                      </a:r>
                      <a:r>
                        <a:rPr lang="en-US" sz="1200" dirty="0" err="1">
                          <a:latin typeface="Candara" panose="020E0502030303020204" pitchFamily="34" charset="0"/>
                        </a:rPr>
                        <a:t>Sekolah</a:t>
                      </a:r>
                      <a:r>
                        <a:rPr lang="en-US" sz="1200" dirty="0">
                          <a:latin typeface="Candara" panose="020E0502030303020204" pitchFamily="34" charset="0"/>
                        </a:rPr>
                        <a:t> dan Masyarakat </a:t>
                      </a:r>
                      <a:r>
                        <a:rPr lang="en-US" sz="1200" dirty="0" err="1">
                          <a:latin typeface="Candara" panose="020E0502030303020204" pitchFamily="34" charset="0"/>
                        </a:rPr>
                        <a:t>Peduli</a:t>
                      </a:r>
                      <a:r>
                        <a:rPr lang="en-US" sz="1200" dirty="0">
                          <a:latin typeface="Candara" panose="020E0502030303020204" pitchFamily="34" charset="0"/>
                        </a:rPr>
                        <a:t> Pendidikan </a:t>
                      </a:r>
                      <a:r>
                        <a:rPr lang="en-US" sz="1200" dirty="0" err="1">
                          <a:latin typeface="Candara" panose="020E0502030303020204" pitchFamily="34" charset="0"/>
                        </a:rPr>
                        <a:t>Seluruh</a:t>
                      </a:r>
                      <a:endParaRPr lang="en-US" sz="1200" dirty="0">
                        <a:latin typeface="Candara" panose="020E0502030303020204" pitchFamily="34" charset="0"/>
                      </a:endParaRPr>
                    </a:p>
                    <a:p>
                      <a:r>
                        <a:rPr lang="en-US" sz="1200" dirty="0">
                          <a:latin typeface="Candara" panose="020E0502030303020204" pitchFamily="34" charset="0"/>
                        </a:rPr>
                        <a:t>Kota </a:t>
                      </a:r>
                      <a:r>
                        <a:rPr lang="en-US" sz="1200" dirty="0" err="1">
                          <a:latin typeface="Candara" panose="020E0502030303020204" pitchFamily="34" charset="0"/>
                        </a:rPr>
                        <a:t>Tasikmalaya</a:t>
                      </a:r>
                      <a:endParaRPr lang="en-US" sz="1200" dirty="0">
                        <a:latin typeface="Candara" panose="020E0502030303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ndara" panose="020E0502030303020204" pitchFamily="34" charset="0"/>
                        </a:rPr>
                        <a:t>Jl. </a:t>
                      </a:r>
                      <a:r>
                        <a:rPr lang="en-US" sz="1200" dirty="0" err="1">
                          <a:latin typeface="Candara" panose="020E0502030303020204" pitchFamily="34" charset="0"/>
                        </a:rPr>
                        <a:t>Bantar</a:t>
                      </a:r>
                      <a:endParaRPr lang="en-US" sz="1200" dirty="0">
                        <a:latin typeface="Candara" panose="020E0502030303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2677233400"/>
                  </a:ext>
                </a:extLst>
              </a:tr>
            </a:tbl>
          </a:graphicData>
        </a:graphic>
      </p:graphicFrame>
      <p:cxnSp>
        <p:nvCxnSpPr>
          <p:cNvPr id="9" name="Straight Arrow Connector 8">
            <a:extLst>
              <a:ext uri="{FF2B5EF4-FFF2-40B4-BE49-F238E27FC236}">
                <a16:creationId xmlns="" xmlns:a16="http://schemas.microsoft.com/office/drawing/2014/main" id="{F0C94782-556A-4346-A634-E63433E81A44}"/>
              </a:ext>
            </a:extLst>
          </p:cNvPr>
          <p:cNvCxnSpPr>
            <a:cxnSpLocks/>
          </p:cNvCxnSpPr>
          <p:nvPr/>
        </p:nvCxnSpPr>
        <p:spPr>
          <a:xfrm>
            <a:off x="3200400" y="1511300"/>
            <a:ext cx="3797300" cy="13716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="" xmlns:a16="http://schemas.microsoft.com/office/drawing/2014/main" id="{ED5839FA-B19C-4273-A3E4-8E38A22148C3}"/>
              </a:ext>
            </a:extLst>
          </p:cNvPr>
          <p:cNvCxnSpPr>
            <a:cxnSpLocks/>
          </p:cNvCxnSpPr>
          <p:nvPr/>
        </p:nvCxnSpPr>
        <p:spPr>
          <a:xfrm>
            <a:off x="3200400" y="2057400"/>
            <a:ext cx="4305300" cy="115148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="" xmlns:a16="http://schemas.microsoft.com/office/drawing/2014/main" id="{AC47895A-0082-479C-8FB0-86AB365EF112}"/>
              </a:ext>
            </a:extLst>
          </p:cNvPr>
          <p:cNvCxnSpPr>
            <a:cxnSpLocks/>
          </p:cNvCxnSpPr>
          <p:nvPr/>
        </p:nvCxnSpPr>
        <p:spPr>
          <a:xfrm>
            <a:off x="3289300" y="2564396"/>
            <a:ext cx="4216400" cy="79585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="" xmlns:a16="http://schemas.microsoft.com/office/drawing/2014/main" id="{E424C2C5-3432-40AE-A6EF-DE8A05A8192B}"/>
              </a:ext>
            </a:extLst>
          </p:cNvPr>
          <p:cNvCxnSpPr/>
          <p:nvPr/>
        </p:nvCxnSpPr>
        <p:spPr>
          <a:xfrm flipV="1">
            <a:off x="3289300" y="2336800"/>
            <a:ext cx="4305300" cy="87208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="" xmlns:a16="http://schemas.microsoft.com/office/drawing/2014/main" id="{F4950287-C528-4EE1-AC52-B3BD1A469ACF}"/>
              </a:ext>
            </a:extLst>
          </p:cNvPr>
          <p:cNvCxnSpPr/>
          <p:nvPr/>
        </p:nvCxnSpPr>
        <p:spPr>
          <a:xfrm flipV="1">
            <a:off x="3111500" y="3429000"/>
            <a:ext cx="2984500" cy="32393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="" xmlns:a16="http://schemas.microsoft.com/office/drawing/2014/main" id="{5694F335-8EA4-4F03-8A2C-24491C028C5F}"/>
              </a:ext>
            </a:extLst>
          </p:cNvPr>
          <p:cNvCxnSpPr>
            <a:cxnSpLocks/>
          </p:cNvCxnSpPr>
          <p:nvPr/>
        </p:nvCxnSpPr>
        <p:spPr>
          <a:xfrm flipV="1">
            <a:off x="3200400" y="2993984"/>
            <a:ext cx="3898900" cy="14048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="" xmlns:a16="http://schemas.microsoft.com/office/drawing/2014/main" id="{64A18838-505F-4B0F-9B5C-2C3A1A3D9115}"/>
              </a:ext>
            </a:extLst>
          </p:cNvPr>
          <p:cNvCxnSpPr>
            <a:cxnSpLocks/>
          </p:cNvCxnSpPr>
          <p:nvPr/>
        </p:nvCxnSpPr>
        <p:spPr>
          <a:xfrm flipV="1">
            <a:off x="3289300" y="3025748"/>
            <a:ext cx="3947225" cy="181952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="" xmlns:a16="http://schemas.microsoft.com/office/drawing/2014/main" id="{4C4DD53C-CE80-4AC9-A1B9-E68EA147F4D7}"/>
              </a:ext>
            </a:extLst>
          </p:cNvPr>
          <p:cNvCxnSpPr>
            <a:cxnSpLocks/>
          </p:cNvCxnSpPr>
          <p:nvPr/>
        </p:nvCxnSpPr>
        <p:spPr>
          <a:xfrm flipV="1">
            <a:off x="3125437" y="1974165"/>
            <a:ext cx="2741963" cy="382395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779827"/>
      </p:ext>
    </p:extLst>
  </p:cSld>
  <p:clrMapOvr>
    <a:masterClrMapping/>
  </p:clrMapOvr>
  <p:transition spd="slow" advClick="0" advTm="4056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2152" y="556811"/>
            <a:ext cx="7487695" cy="5744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235910"/>
      </p:ext>
    </p:extLst>
  </p:cSld>
  <p:clrMapOvr>
    <a:masterClrMapping/>
  </p:clrMapOvr>
  <p:transition spd="slow" advClick="0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EA250225-5A93-4F1A-9C00-3D4E8945A13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9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8953923" y="1135501"/>
            <a:ext cx="3010486" cy="799297"/>
          </a:xfrm>
          <a:prstGeom prst="rect">
            <a:avLst/>
          </a:prstGeom>
          <a:solidFill>
            <a:srgbClr val="198F4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975188" y="1125632"/>
            <a:ext cx="3010486" cy="513694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BF8E7611-1F38-4F2D-BF96-F619E65F501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65" t="5683" r="43729" b="25082"/>
          <a:stretch/>
        </p:blipFill>
        <p:spPr>
          <a:xfrm>
            <a:off x="3232298" y="1137683"/>
            <a:ext cx="5656521" cy="5147366"/>
          </a:xfrm>
          <a:prstGeom prst="rect">
            <a:avLst/>
          </a:prstGeom>
        </p:spPr>
      </p:pic>
      <p:sp>
        <p:nvSpPr>
          <p:cNvPr id="11" name="Rounded Rectangle 5">
            <a:hlinkClick r:id="" action="ppaction://hlinkshowjump?jump=nextslide" highlightClick="1">
              <a:snd r:embed="rId3" name="click.wav"/>
            </a:hlinkClick>
            <a:extLst>
              <a:ext uri="{FF2B5EF4-FFF2-40B4-BE49-F238E27FC236}">
                <a16:creationId xmlns:a16="http://schemas.microsoft.com/office/drawing/2014/main" xmlns="" id="{64D90750-BF59-41E8-921B-2D3053F9950D}"/>
              </a:ext>
            </a:extLst>
          </p:cNvPr>
          <p:cNvSpPr/>
          <p:nvPr/>
        </p:nvSpPr>
        <p:spPr>
          <a:xfrm>
            <a:off x="10421257" y="6197600"/>
            <a:ext cx="1494972" cy="4354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NEXT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Wingdings" panose="05000000000000000000" pitchFamily="2" charset="2"/>
              </a:rPr>
              <a:t>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2ECE4015-3F09-4021-92D1-08491F1955E9}"/>
              </a:ext>
            </a:extLst>
          </p:cNvPr>
          <p:cNvSpPr/>
          <p:nvPr/>
        </p:nvSpPr>
        <p:spPr>
          <a:xfrm>
            <a:off x="1307805" y="161470"/>
            <a:ext cx="8803758" cy="837989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d-ID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KEGIATAN PENYULUHAN HUKUM / PENERANGAN HUKUM / JAKSA MASUK SEKOLAH</a:t>
            </a:r>
          </a:p>
          <a:p>
            <a:pPr algn="ctr"/>
            <a:r>
              <a:rPr lang="id-ID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JAKSA MASUK PESANTREN / JAKSA MENYAPA </a:t>
            </a:r>
          </a:p>
          <a:p>
            <a:pPr algn="ctr"/>
            <a:r>
              <a:rPr lang="id-ID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TAHUN </a:t>
            </a:r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2023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6" name="Table 2">
            <a:extLst>
              <a:ext uri="{FF2B5EF4-FFF2-40B4-BE49-F238E27FC236}">
                <a16:creationId xmlns="" xmlns:a16="http://schemas.microsoft.com/office/drawing/2014/main" id="{BDA2B80E-D533-4118-AF72-51E7685701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1734945"/>
              </p:ext>
            </p:extLst>
          </p:nvPr>
        </p:nvGraphicFramePr>
        <p:xfrm>
          <a:off x="261626" y="1169581"/>
          <a:ext cx="2811183" cy="5114261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429490">
                  <a:extLst>
                    <a:ext uri="{9D8B030D-6E8A-4147-A177-3AD203B41FA5}">
                      <a16:colId xmlns="" xmlns:a16="http://schemas.microsoft.com/office/drawing/2014/main" val="1869788044"/>
                    </a:ext>
                  </a:extLst>
                </a:gridCol>
                <a:gridCol w="899508">
                  <a:extLst>
                    <a:ext uri="{9D8B030D-6E8A-4147-A177-3AD203B41FA5}">
                      <a16:colId xmlns="" xmlns:a16="http://schemas.microsoft.com/office/drawing/2014/main" val="89465278"/>
                    </a:ext>
                  </a:extLst>
                </a:gridCol>
                <a:gridCol w="1482185">
                  <a:extLst>
                    <a:ext uri="{9D8B030D-6E8A-4147-A177-3AD203B41FA5}">
                      <a16:colId xmlns="" xmlns:a16="http://schemas.microsoft.com/office/drawing/2014/main" val="2845944081"/>
                    </a:ext>
                  </a:extLst>
                </a:gridCol>
              </a:tblGrid>
              <a:tr h="640242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LOGO</a:t>
                      </a:r>
                      <a:endParaRPr lang="en-US" sz="14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dirty="0" smtClean="0">
                          <a:solidFill>
                            <a:schemeClr val="bg1"/>
                          </a:solidFill>
                        </a:rPr>
                        <a:t>NAMA KEGIATAN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208578947"/>
                  </a:ext>
                </a:extLst>
              </a:tr>
              <a:tr h="1234753">
                <a:tc>
                  <a:txBody>
                    <a:bodyPr/>
                    <a:lstStyle/>
                    <a:p>
                      <a:pPr algn="ctr"/>
                      <a:r>
                        <a:rPr lang="id-ID" sz="1200" b="1" dirty="0" smtClean="0">
                          <a:latin typeface="Candara" panose="020E0502030303020204" pitchFamily="34" charset="0"/>
                        </a:rPr>
                        <a:t>1</a:t>
                      </a:r>
                      <a:endParaRPr lang="en-US" sz="1200" b="1" dirty="0">
                        <a:latin typeface="Candara" panose="020E0502030303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200" b="1" dirty="0">
                        <a:latin typeface="Candara" panose="020E0502030303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d-ID" sz="1200" b="1" dirty="0" smtClean="0">
                          <a:latin typeface="Candara" panose="020E0502030303020204" pitchFamily="34" charset="0"/>
                        </a:rPr>
                        <a:t>PENYULUHAN</a:t>
                      </a:r>
                      <a:r>
                        <a:rPr lang="id-ID" sz="1200" b="1" baseline="0" dirty="0" smtClean="0">
                          <a:latin typeface="Candara" panose="020E0502030303020204" pitchFamily="34" charset="0"/>
                        </a:rPr>
                        <a:t> HUKUM / PENERANG HUKUM </a:t>
                      </a:r>
                      <a:endParaRPr lang="en-US" sz="1200" b="1" dirty="0">
                        <a:latin typeface="Candara" panose="020E0502030303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3399087417"/>
                  </a:ext>
                </a:extLst>
              </a:tr>
              <a:tr h="960364">
                <a:tc>
                  <a:txBody>
                    <a:bodyPr/>
                    <a:lstStyle/>
                    <a:p>
                      <a:pPr algn="ctr"/>
                      <a:r>
                        <a:rPr lang="id-ID" sz="1200" b="1" dirty="0" smtClean="0">
                          <a:latin typeface="Candara" panose="020E0502030303020204" pitchFamily="34" charset="0"/>
                        </a:rPr>
                        <a:t>2</a:t>
                      </a:r>
                      <a:endParaRPr lang="en-US" sz="1200" b="1" dirty="0">
                        <a:latin typeface="Candara" panose="020E0502030303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200" b="1" dirty="0">
                        <a:latin typeface="Candara" panose="020E0502030303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d-ID" sz="1200" b="1" dirty="0" smtClean="0">
                          <a:latin typeface="Candara" panose="020E0502030303020204" pitchFamily="34" charset="0"/>
                        </a:rPr>
                        <a:t>JAKSA MASUK SEKOLAH</a:t>
                      </a:r>
                      <a:endParaRPr lang="en-US" sz="1200" b="1" dirty="0">
                        <a:latin typeface="Candara" panose="020E0502030303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534447304"/>
                  </a:ext>
                </a:extLst>
              </a:tr>
              <a:tr h="1044149">
                <a:tc>
                  <a:txBody>
                    <a:bodyPr/>
                    <a:lstStyle/>
                    <a:p>
                      <a:pPr algn="ctr"/>
                      <a:r>
                        <a:rPr lang="id-ID" sz="1200" b="1" dirty="0" smtClean="0">
                          <a:latin typeface="Candara" panose="020E0502030303020204" pitchFamily="34" charset="0"/>
                        </a:rPr>
                        <a:t>3</a:t>
                      </a:r>
                      <a:endParaRPr lang="en-US" sz="1200" b="1" dirty="0">
                        <a:latin typeface="Candara" panose="020E0502030303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200" b="1" dirty="0">
                        <a:latin typeface="Candara" panose="020E0502030303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d-ID" sz="1200" b="1" dirty="0" smtClean="0">
                          <a:latin typeface="Candara" panose="020E0502030303020204" pitchFamily="34" charset="0"/>
                        </a:rPr>
                        <a:t>JAKSA MASUK PESANTREN</a:t>
                      </a:r>
                      <a:endParaRPr lang="en-US" sz="1200" b="1" dirty="0">
                        <a:latin typeface="Candara" panose="020E0502030303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749555039"/>
                  </a:ext>
                </a:extLst>
              </a:tr>
              <a:tr h="1234753">
                <a:tc>
                  <a:txBody>
                    <a:bodyPr/>
                    <a:lstStyle/>
                    <a:p>
                      <a:pPr algn="ctr"/>
                      <a:r>
                        <a:rPr lang="id-ID" sz="1200" b="1" dirty="0" smtClean="0">
                          <a:latin typeface="Candara" panose="020E0502030303020204" pitchFamily="34" charset="0"/>
                        </a:rPr>
                        <a:t>4</a:t>
                      </a:r>
                      <a:endParaRPr lang="en-US" sz="1200" b="1" dirty="0">
                        <a:latin typeface="Candara" panose="020E0502030303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200" b="1" dirty="0">
                        <a:latin typeface="Candara" panose="020E0502030303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d-ID" sz="1200" b="1" dirty="0" smtClean="0">
                          <a:latin typeface="Candara" panose="020E0502030303020204" pitchFamily="34" charset="0"/>
                        </a:rPr>
                        <a:t>JAK</a:t>
                      </a:r>
                      <a:r>
                        <a:rPr lang="id-ID" sz="1200" b="1" baseline="0" dirty="0" smtClean="0">
                          <a:latin typeface="Candara" panose="020E0502030303020204" pitchFamily="34" charset="0"/>
                        </a:rPr>
                        <a:t> MENYAPA</a:t>
                      </a:r>
                      <a:endParaRPr lang="en-US" sz="1200" b="1" dirty="0">
                        <a:latin typeface="Candara" panose="020E0502030303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3798779142"/>
                  </a:ext>
                </a:extLst>
              </a:tr>
            </a:tbl>
          </a:graphicData>
        </a:graphic>
      </p:graphicFrame>
      <p:pic>
        <p:nvPicPr>
          <p:cNvPr id="1026" name="Picture 2" descr="C:\Users\SIMKARI-2\Contacts\luhkum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75462" y="2147776"/>
            <a:ext cx="929197" cy="584791"/>
          </a:xfrm>
          <a:prstGeom prst="rect">
            <a:avLst/>
          </a:prstGeom>
          <a:noFill/>
        </p:spPr>
      </p:pic>
      <p:pic>
        <p:nvPicPr>
          <p:cNvPr id="1027" name="Picture 3" descr="C:\Users\SIMKARI-2\Contacts\Jaksa-Masuk-Sekolah-JMS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53436" y="3242931"/>
            <a:ext cx="757246" cy="689416"/>
          </a:xfrm>
          <a:prstGeom prst="rect">
            <a:avLst/>
          </a:prstGeom>
          <a:noFill/>
        </p:spPr>
      </p:pic>
      <p:pic>
        <p:nvPicPr>
          <p:cNvPr id="1028" name="Picture 4" descr="C:\Users\SIMKARI-2\Contacts\C5L7TgrWcAAHgzt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802610" y="4252876"/>
            <a:ext cx="685947" cy="685947"/>
          </a:xfrm>
          <a:prstGeom prst="rect">
            <a:avLst/>
          </a:prstGeom>
          <a:noFill/>
        </p:spPr>
      </p:pic>
      <p:pic>
        <p:nvPicPr>
          <p:cNvPr id="1029" name="Picture 5" descr="C:\Users\SIMKARI-2\Contacts\download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46347" y="5337545"/>
            <a:ext cx="752476" cy="752476"/>
          </a:xfrm>
          <a:prstGeom prst="rect">
            <a:avLst/>
          </a:prstGeom>
          <a:noFill/>
        </p:spPr>
      </p:pic>
      <p:cxnSp>
        <p:nvCxnSpPr>
          <p:cNvPr id="18" name="Straight Arrow Connector 17">
            <a:extLst>
              <a:ext uri="{FF2B5EF4-FFF2-40B4-BE49-F238E27FC236}">
                <a16:creationId xmlns="" xmlns:a16="http://schemas.microsoft.com/office/drawing/2014/main" id="{E7230DBE-9F72-4BCE-9ACA-CA5FCADE10D7}"/>
              </a:ext>
            </a:extLst>
          </p:cNvPr>
          <p:cNvCxnSpPr/>
          <p:nvPr/>
        </p:nvCxnSpPr>
        <p:spPr>
          <a:xfrm flipV="1">
            <a:off x="2838893" y="1733266"/>
            <a:ext cx="1978767" cy="35071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="" xmlns:a16="http://schemas.microsoft.com/office/drawing/2014/main" id="{E7230DBE-9F72-4BCE-9ACA-CA5FCADE10D7}"/>
              </a:ext>
            </a:extLst>
          </p:cNvPr>
          <p:cNvCxnSpPr/>
          <p:nvPr/>
        </p:nvCxnSpPr>
        <p:spPr>
          <a:xfrm flipV="1">
            <a:off x="2717678" y="3103362"/>
            <a:ext cx="2854641" cy="135482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9133368" y="2094614"/>
            <a:ext cx="2711302" cy="39872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Font typeface="Wingdings" pitchFamily="2" charset="2"/>
              <a:buChar char="Ø"/>
            </a:pPr>
            <a:r>
              <a:rPr lang="id-ID" sz="1600" dirty="0" smtClean="0"/>
              <a:t>Penyuluhan Hukum dan Penerangan Hukum. Tasikmalaya </a:t>
            </a:r>
            <a:r>
              <a:rPr lang="id-ID" sz="1600" dirty="0" smtClean="0"/>
              <a:t>di </a:t>
            </a:r>
            <a:r>
              <a:rPr lang="id-ID" sz="1600" dirty="0" smtClean="0"/>
              <a:t>Kecamatan </a:t>
            </a:r>
            <a:r>
              <a:rPr lang="en-US" sz="1600" dirty="0" err="1" smtClean="0"/>
              <a:t>Indihiang</a:t>
            </a:r>
            <a:r>
              <a:rPr lang="en-US" sz="1600" dirty="0" smtClean="0"/>
              <a:t> </a:t>
            </a:r>
            <a:r>
              <a:rPr lang="id-ID" sz="1600" dirty="0" smtClean="0"/>
              <a:t>Kota </a:t>
            </a:r>
            <a:r>
              <a:rPr lang="id-ID" sz="1600" dirty="0" smtClean="0"/>
              <a:t>Tasikmalaya </a:t>
            </a:r>
            <a:r>
              <a:rPr lang="id-ID" sz="1600" dirty="0" smtClean="0"/>
              <a:t>.</a:t>
            </a:r>
            <a:endParaRPr lang="en-US" sz="1600" dirty="0" smtClean="0"/>
          </a:p>
          <a:p>
            <a:pPr>
              <a:buFont typeface="Wingdings" pitchFamily="2" charset="2"/>
              <a:buChar char="Ø"/>
            </a:pPr>
            <a:r>
              <a:rPr lang="en-US" sz="1600" dirty="0" err="1" smtClean="0">
                <a:solidFill>
                  <a:srgbClr val="000000"/>
                </a:solidFill>
                <a:latin typeface="Calibri" panose="020F0502020204030204" pitchFamily="34" charset="0"/>
              </a:rPr>
              <a:t>Penyuluhan</a:t>
            </a:r>
            <a:r>
              <a:rPr lang="en-US" sz="16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1600" dirty="0" err="1" smtClean="0">
                <a:solidFill>
                  <a:srgbClr val="000000"/>
                </a:solidFill>
                <a:latin typeface="Calibri" panose="020F0502020204030204" pitchFamily="34" charset="0"/>
              </a:rPr>
              <a:t>Hukum</a:t>
            </a:r>
            <a:r>
              <a:rPr lang="en-US" sz="16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/</a:t>
            </a:r>
            <a:r>
              <a:rPr lang="en-US" sz="1600" dirty="0" err="1" smtClean="0">
                <a:solidFill>
                  <a:srgbClr val="000000"/>
                </a:solidFill>
                <a:latin typeface="Calibri" panose="020F0502020204030204" pitchFamily="34" charset="0"/>
              </a:rPr>
              <a:t>Penerangan</a:t>
            </a:r>
            <a:r>
              <a:rPr lang="en-US" sz="16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alibri" panose="020F0502020204030204" pitchFamily="34" charset="0"/>
              </a:rPr>
              <a:t>Hukum</a:t>
            </a:r>
            <a:r>
              <a:rPr lang="en-US" sz="160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alibri" panose="020F0502020204030204" pitchFamily="34" charset="0"/>
              </a:rPr>
              <a:t>Tahun</a:t>
            </a:r>
            <a:r>
              <a:rPr lang="en-US" sz="160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alibri" panose="020F0502020204030204" pitchFamily="34" charset="0"/>
              </a:rPr>
              <a:t>Anggaran</a:t>
            </a:r>
            <a:r>
              <a:rPr lang="en-US" sz="1600" dirty="0">
                <a:solidFill>
                  <a:srgbClr val="000000"/>
                </a:solidFill>
                <a:latin typeface="Calibri" panose="020F0502020204030204" pitchFamily="34" charset="0"/>
              </a:rPr>
              <a:t> 2023 </a:t>
            </a:r>
            <a:r>
              <a:rPr lang="en-US" sz="1600" dirty="0" err="1">
                <a:solidFill>
                  <a:srgbClr val="000000"/>
                </a:solidFill>
                <a:latin typeface="Calibri" panose="020F0502020204030204" pitchFamily="34" charset="0"/>
              </a:rPr>
              <a:t>Kepada</a:t>
            </a:r>
            <a:r>
              <a:rPr lang="en-US" sz="160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alibri" panose="020F0502020204030204" pitchFamily="34" charset="0"/>
              </a:rPr>
              <a:t>Jamaah</a:t>
            </a:r>
            <a:r>
              <a:rPr lang="en-US" sz="1600" dirty="0">
                <a:solidFill>
                  <a:srgbClr val="000000"/>
                </a:solidFill>
                <a:latin typeface="Calibri" panose="020F0502020204030204" pitchFamily="34" charset="0"/>
              </a:rPr>
              <a:t> LDII Kota </a:t>
            </a:r>
            <a:r>
              <a:rPr lang="en-US" sz="1600" dirty="0" err="1" smtClean="0">
                <a:solidFill>
                  <a:srgbClr val="000000"/>
                </a:solidFill>
                <a:latin typeface="Calibri" panose="020F0502020204030204" pitchFamily="34" charset="0"/>
              </a:rPr>
              <a:t>Tasikmalaya</a:t>
            </a:r>
            <a:endParaRPr lang="en-US" sz="1600" dirty="0" smtClean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>
              <a:buFont typeface="Wingdings" pitchFamily="2" charset="2"/>
              <a:buChar char="Ø"/>
            </a:pPr>
            <a:r>
              <a:rPr lang="en-US" sz="1600" dirty="0" err="1"/>
              <a:t>Penyuluhan</a:t>
            </a:r>
            <a:r>
              <a:rPr lang="en-US" sz="1600" dirty="0"/>
              <a:t> </a:t>
            </a:r>
            <a:r>
              <a:rPr lang="en-US" sz="1600" dirty="0" err="1"/>
              <a:t>Hukum</a:t>
            </a:r>
            <a:r>
              <a:rPr lang="en-US" sz="1600" dirty="0"/>
              <a:t> </a:t>
            </a:r>
            <a:r>
              <a:rPr lang="en-US" sz="1600" dirty="0" err="1"/>
              <a:t>Komp</a:t>
            </a:r>
            <a:r>
              <a:rPr lang="en-US" sz="1600" dirty="0"/>
              <a:t>. </a:t>
            </a:r>
            <a:r>
              <a:rPr lang="en-US" sz="1600" dirty="0" err="1"/>
              <a:t>Olahraga</a:t>
            </a:r>
            <a:r>
              <a:rPr lang="en-US" sz="1600" dirty="0"/>
              <a:t> </a:t>
            </a:r>
            <a:r>
              <a:rPr lang="en-US" sz="1600" dirty="0" err="1"/>
              <a:t>Dadaha</a:t>
            </a:r>
            <a:r>
              <a:rPr lang="en-US" sz="1600" dirty="0"/>
              <a:t> Kota </a:t>
            </a:r>
            <a:r>
              <a:rPr lang="en-US" sz="1600" dirty="0" err="1" smtClean="0"/>
              <a:t>Tasikmalaya</a:t>
            </a:r>
            <a:endParaRPr lang="en-US" sz="1600" dirty="0" smtClean="0"/>
          </a:p>
          <a:p>
            <a:pPr>
              <a:buFont typeface="Wingdings" pitchFamily="2" charset="2"/>
              <a:buChar char="Ø"/>
            </a:pPr>
            <a:r>
              <a:rPr lang="en-US" sz="1600" dirty="0" smtClean="0"/>
              <a:t>JAKSA MASUK PESANTREN PONPES IHYA ASUNAH</a:t>
            </a:r>
            <a:endParaRPr lang="id-ID" sz="1600" dirty="0" smtClean="0"/>
          </a:p>
        </p:txBody>
      </p:sp>
      <p:sp>
        <p:nvSpPr>
          <p:cNvPr id="24" name="Rectangle 23"/>
          <p:cNvSpPr/>
          <p:nvPr/>
        </p:nvSpPr>
        <p:spPr>
          <a:xfrm>
            <a:off x="9101470" y="1360967"/>
            <a:ext cx="2775097" cy="6166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d-ID" dirty="0" smtClean="0"/>
              <a:t>Pelaksanaan Kegiatan</a:t>
            </a:r>
            <a:endParaRPr lang="id-ID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="" xmlns:a16="http://schemas.microsoft.com/office/drawing/2014/main" id="{E7230DBE-9F72-4BCE-9ACA-CA5FCADE10D7}"/>
              </a:ext>
            </a:extLst>
          </p:cNvPr>
          <p:cNvCxnSpPr/>
          <p:nvPr/>
        </p:nvCxnSpPr>
        <p:spPr>
          <a:xfrm>
            <a:off x="2838893" y="2254103"/>
            <a:ext cx="322166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="" xmlns:a16="http://schemas.microsoft.com/office/drawing/2014/main" id="{E7230DBE-9F72-4BCE-9ACA-CA5FCADE10D7}"/>
              </a:ext>
            </a:extLst>
          </p:cNvPr>
          <p:cNvCxnSpPr/>
          <p:nvPr/>
        </p:nvCxnSpPr>
        <p:spPr>
          <a:xfrm>
            <a:off x="2858190" y="2429461"/>
            <a:ext cx="2573619" cy="47764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6404833" y="1768132"/>
            <a:ext cx="1479742" cy="419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LDII KOTA TASIKMALAYA</a:t>
            </a:r>
            <a:endParaRPr lang="en-US" sz="1200" dirty="0"/>
          </a:p>
        </p:txBody>
      </p:sp>
      <p:sp>
        <p:nvSpPr>
          <p:cNvPr id="27" name="Rectangle 26"/>
          <p:cNvSpPr/>
          <p:nvPr/>
        </p:nvSpPr>
        <p:spPr>
          <a:xfrm>
            <a:off x="3167194" y="1043523"/>
            <a:ext cx="1479742" cy="419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CAMAT INDIHIANG TASIKMALAYA</a:t>
            </a:r>
            <a:endParaRPr lang="en-US" sz="1200" dirty="0"/>
          </a:p>
        </p:txBody>
      </p:sp>
      <p:sp>
        <p:nvSpPr>
          <p:cNvPr id="28" name="Rectangle 27"/>
          <p:cNvSpPr/>
          <p:nvPr/>
        </p:nvSpPr>
        <p:spPr>
          <a:xfrm>
            <a:off x="3828276" y="2960663"/>
            <a:ext cx="1479742" cy="2277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 smtClean="0"/>
              <a:t>Komp</a:t>
            </a:r>
            <a:r>
              <a:rPr lang="en-US" sz="1200" dirty="0" smtClean="0"/>
              <a:t>. </a:t>
            </a:r>
            <a:r>
              <a:rPr lang="en-US" sz="1200" dirty="0" err="1" smtClean="0"/>
              <a:t>Olrg</a:t>
            </a:r>
            <a:r>
              <a:rPr lang="en-US" sz="1200" dirty="0" smtClean="0"/>
              <a:t> </a:t>
            </a:r>
            <a:r>
              <a:rPr lang="en-US" sz="1200" dirty="0" err="1" smtClean="0"/>
              <a:t>dadaha</a:t>
            </a:r>
            <a:endParaRPr lang="en-US" sz="1200" dirty="0"/>
          </a:p>
        </p:txBody>
      </p:sp>
      <p:sp>
        <p:nvSpPr>
          <p:cNvPr id="29" name="Rectangle 28"/>
          <p:cNvSpPr/>
          <p:nvPr/>
        </p:nvSpPr>
        <p:spPr>
          <a:xfrm>
            <a:off x="4628539" y="3726711"/>
            <a:ext cx="1479742" cy="2277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 smtClean="0"/>
              <a:t>Ponpes</a:t>
            </a:r>
            <a:r>
              <a:rPr lang="en-US" sz="1200" dirty="0" smtClean="0"/>
              <a:t> </a:t>
            </a:r>
            <a:r>
              <a:rPr lang="en-US" sz="1200" dirty="0" err="1" smtClean="0"/>
              <a:t>ihya</a:t>
            </a:r>
            <a:r>
              <a:rPr lang="en-US" sz="1200" dirty="0" smtClean="0"/>
              <a:t> </a:t>
            </a:r>
            <a:r>
              <a:rPr lang="en-US" sz="1200" dirty="0" err="1" smtClean="0"/>
              <a:t>asuna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383193645"/>
      </p:ext>
    </p:extLst>
  </p:cSld>
  <p:clrMapOvr>
    <a:masterClrMapping/>
  </p:clrMapOvr>
  <p:transition spd="slow" advClick="0" advTm="15"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EA250225-5A93-4F1A-9C00-3D4E8945A13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9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8953923" y="1135501"/>
            <a:ext cx="3010486" cy="799297"/>
          </a:xfrm>
          <a:prstGeom prst="rect">
            <a:avLst/>
          </a:prstGeom>
          <a:solidFill>
            <a:srgbClr val="198F4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975188" y="1125632"/>
            <a:ext cx="3010486" cy="513694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BF8E7611-1F38-4F2D-BF96-F619E65F501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65" t="5683" r="43729" b="25082"/>
          <a:stretch/>
        </p:blipFill>
        <p:spPr>
          <a:xfrm>
            <a:off x="3232298" y="1137683"/>
            <a:ext cx="5656521" cy="5147366"/>
          </a:xfrm>
          <a:prstGeom prst="rect">
            <a:avLst/>
          </a:prstGeom>
        </p:spPr>
      </p:pic>
      <p:sp>
        <p:nvSpPr>
          <p:cNvPr id="11" name="Rounded Rectangle 5">
            <a:hlinkClick r:id="" action="ppaction://hlinkshowjump?jump=nextslide" highlightClick="1">
              <a:snd r:embed="rId3" name="click.wav"/>
            </a:hlinkClick>
            <a:extLst>
              <a:ext uri="{FF2B5EF4-FFF2-40B4-BE49-F238E27FC236}">
                <a16:creationId xmlns:a16="http://schemas.microsoft.com/office/drawing/2014/main" xmlns="" id="{64D90750-BF59-41E8-921B-2D3053F9950D}"/>
              </a:ext>
            </a:extLst>
          </p:cNvPr>
          <p:cNvSpPr/>
          <p:nvPr/>
        </p:nvSpPr>
        <p:spPr>
          <a:xfrm>
            <a:off x="10421257" y="6197600"/>
            <a:ext cx="1494972" cy="4354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NEXT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Wingdings" panose="05000000000000000000" pitchFamily="2" charset="2"/>
              </a:rPr>
              <a:t>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2ECE4015-3F09-4021-92D1-08491F1955E9}"/>
              </a:ext>
            </a:extLst>
          </p:cNvPr>
          <p:cNvSpPr/>
          <p:nvPr/>
        </p:nvSpPr>
        <p:spPr>
          <a:xfrm>
            <a:off x="1307805" y="161470"/>
            <a:ext cx="8803758" cy="837989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d-ID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KEGIATAN PENYULUHAN HUKUM / PENERANGAN HUKUM / JAKSA MASUK SEKOLAH</a:t>
            </a:r>
          </a:p>
          <a:p>
            <a:pPr algn="ctr"/>
            <a:r>
              <a:rPr lang="id-ID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JAKSA MASUK PESANTREN / JAKSA MENYAPA </a:t>
            </a:r>
          </a:p>
          <a:p>
            <a:pPr algn="ctr"/>
            <a:r>
              <a:rPr lang="id-ID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TAHUN </a:t>
            </a:r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2023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6" name="Table 2">
            <a:extLst>
              <a:ext uri="{FF2B5EF4-FFF2-40B4-BE49-F238E27FC236}">
                <a16:creationId xmlns="" xmlns:a16="http://schemas.microsoft.com/office/drawing/2014/main" id="{BDA2B80E-D533-4118-AF72-51E7685701C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61626" y="1169581"/>
          <a:ext cx="2811183" cy="5114261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429490">
                  <a:extLst>
                    <a:ext uri="{9D8B030D-6E8A-4147-A177-3AD203B41FA5}">
                      <a16:colId xmlns="" xmlns:a16="http://schemas.microsoft.com/office/drawing/2014/main" val="1869788044"/>
                    </a:ext>
                  </a:extLst>
                </a:gridCol>
                <a:gridCol w="899508">
                  <a:extLst>
                    <a:ext uri="{9D8B030D-6E8A-4147-A177-3AD203B41FA5}">
                      <a16:colId xmlns="" xmlns:a16="http://schemas.microsoft.com/office/drawing/2014/main" val="89465278"/>
                    </a:ext>
                  </a:extLst>
                </a:gridCol>
                <a:gridCol w="1482185">
                  <a:extLst>
                    <a:ext uri="{9D8B030D-6E8A-4147-A177-3AD203B41FA5}">
                      <a16:colId xmlns="" xmlns:a16="http://schemas.microsoft.com/office/drawing/2014/main" val="2845944081"/>
                    </a:ext>
                  </a:extLst>
                </a:gridCol>
              </a:tblGrid>
              <a:tr h="640242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LOGO</a:t>
                      </a:r>
                      <a:endParaRPr lang="en-US" sz="14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dirty="0" smtClean="0">
                          <a:solidFill>
                            <a:schemeClr val="bg1"/>
                          </a:solidFill>
                        </a:rPr>
                        <a:t>NAMA KEGIATAN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208578947"/>
                  </a:ext>
                </a:extLst>
              </a:tr>
              <a:tr h="1234753">
                <a:tc>
                  <a:txBody>
                    <a:bodyPr/>
                    <a:lstStyle/>
                    <a:p>
                      <a:pPr algn="ctr"/>
                      <a:r>
                        <a:rPr lang="id-ID" sz="1200" b="1" dirty="0" smtClean="0">
                          <a:latin typeface="Candara" panose="020E0502030303020204" pitchFamily="34" charset="0"/>
                        </a:rPr>
                        <a:t>1</a:t>
                      </a:r>
                      <a:endParaRPr lang="en-US" sz="1200" b="1" dirty="0">
                        <a:latin typeface="Candara" panose="020E0502030303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200" b="1" dirty="0">
                        <a:latin typeface="Candara" panose="020E0502030303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d-ID" sz="1200" b="1" dirty="0" smtClean="0">
                          <a:latin typeface="Candara" panose="020E0502030303020204" pitchFamily="34" charset="0"/>
                        </a:rPr>
                        <a:t>PENYULUHAN</a:t>
                      </a:r>
                      <a:r>
                        <a:rPr lang="id-ID" sz="1200" b="1" baseline="0" dirty="0" smtClean="0">
                          <a:latin typeface="Candara" panose="020E0502030303020204" pitchFamily="34" charset="0"/>
                        </a:rPr>
                        <a:t> HUKUM / PENERANG HUKUM </a:t>
                      </a:r>
                      <a:endParaRPr lang="en-US" sz="1200" b="1" dirty="0">
                        <a:latin typeface="Candara" panose="020E0502030303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3399087417"/>
                  </a:ext>
                </a:extLst>
              </a:tr>
              <a:tr h="960364">
                <a:tc>
                  <a:txBody>
                    <a:bodyPr/>
                    <a:lstStyle/>
                    <a:p>
                      <a:pPr algn="ctr"/>
                      <a:r>
                        <a:rPr lang="id-ID" sz="1200" b="1" dirty="0" smtClean="0">
                          <a:latin typeface="Candara" panose="020E0502030303020204" pitchFamily="34" charset="0"/>
                        </a:rPr>
                        <a:t>2</a:t>
                      </a:r>
                      <a:endParaRPr lang="en-US" sz="1200" b="1" dirty="0">
                        <a:latin typeface="Candara" panose="020E0502030303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200" b="1" dirty="0">
                        <a:latin typeface="Candara" panose="020E0502030303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d-ID" sz="1200" b="1" dirty="0" smtClean="0">
                          <a:latin typeface="Candara" panose="020E0502030303020204" pitchFamily="34" charset="0"/>
                        </a:rPr>
                        <a:t>JAKSA MASUK SEKOLAH</a:t>
                      </a:r>
                      <a:endParaRPr lang="en-US" sz="1200" b="1" dirty="0">
                        <a:latin typeface="Candara" panose="020E0502030303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534447304"/>
                  </a:ext>
                </a:extLst>
              </a:tr>
              <a:tr h="1044149">
                <a:tc>
                  <a:txBody>
                    <a:bodyPr/>
                    <a:lstStyle/>
                    <a:p>
                      <a:pPr algn="ctr"/>
                      <a:r>
                        <a:rPr lang="id-ID" sz="1200" b="1" dirty="0" smtClean="0">
                          <a:latin typeface="Candara" panose="020E0502030303020204" pitchFamily="34" charset="0"/>
                        </a:rPr>
                        <a:t>3</a:t>
                      </a:r>
                      <a:endParaRPr lang="en-US" sz="1200" b="1" dirty="0">
                        <a:latin typeface="Candara" panose="020E0502030303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200" b="1" dirty="0">
                        <a:latin typeface="Candara" panose="020E0502030303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d-ID" sz="1200" b="1" dirty="0" smtClean="0">
                          <a:latin typeface="Candara" panose="020E0502030303020204" pitchFamily="34" charset="0"/>
                        </a:rPr>
                        <a:t>JAKSA MASUK PESANTREN</a:t>
                      </a:r>
                      <a:endParaRPr lang="en-US" sz="1200" b="1" dirty="0">
                        <a:latin typeface="Candara" panose="020E0502030303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749555039"/>
                  </a:ext>
                </a:extLst>
              </a:tr>
              <a:tr h="1234753">
                <a:tc>
                  <a:txBody>
                    <a:bodyPr/>
                    <a:lstStyle/>
                    <a:p>
                      <a:pPr algn="ctr"/>
                      <a:r>
                        <a:rPr lang="id-ID" sz="1200" b="1" dirty="0" smtClean="0">
                          <a:latin typeface="Candara" panose="020E0502030303020204" pitchFamily="34" charset="0"/>
                        </a:rPr>
                        <a:t>4</a:t>
                      </a:r>
                      <a:endParaRPr lang="en-US" sz="1200" b="1" dirty="0">
                        <a:latin typeface="Candara" panose="020E0502030303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200" b="1" dirty="0">
                        <a:latin typeface="Candara" panose="020E0502030303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d-ID" sz="1200" b="1" dirty="0" smtClean="0">
                          <a:latin typeface="Candara" panose="020E0502030303020204" pitchFamily="34" charset="0"/>
                        </a:rPr>
                        <a:t>JAK</a:t>
                      </a:r>
                      <a:r>
                        <a:rPr lang="id-ID" sz="1200" b="1" baseline="0" dirty="0" smtClean="0">
                          <a:latin typeface="Candara" panose="020E0502030303020204" pitchFamily="34" charset="0"/>
                        </a:rPr>
                        <a:t> MENYAPA</a:t>
                      </a:r>
                      <a:endParaRPr lang="en-US" sz="1200" b="1" dirty="0">
                        <a:latin typeface="Candara" panose="020E0502030303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3798779142"/>
                  </a:ext>
                </a:extLst>
              </a:tr>
            </a:tbl>
          </a:graphicData>
        </a:graphic>
      </p:graphicFrame>
      <p:pic>
        <p:nvPicPr>
          <p:cNvPr id="1026" name="Picture 2" descr="C:\Users\SIMKARI-2\Contacts\luhkum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75462" y="2147776"/>
            <a:ext cx="929197" cy="584791"/>
          </a:xfrm>
          <a:prstGeom prst="rect">
            <a:avLst/>
          </a:prstGeom>
          <a:noFill/>
        </p:spPr>
      </p:pic>
      <p:pic>
        <p:nvPicPr>
          <p:cNvPr id="1027" name="Picture 3" descr="C:\Users\SIMKARI-2\Contacts\Jaksa-Masuk-Sekolah-JMS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53436" y="3242931"/>
            <a:ext cx="757246" cy="689416"/>
          </a:xfrm>
          <a:prstGeom prst="rect">
            <a:avLst/>
          </a:prstGeom>
          <a:noFill/>
        </p:spPr>
      </p:pic>
      <p:pic>
        <p:nvPicPr>
          <p:cNvPr id="1028" name="Picture 4" descr="C:\Users\SIMKARI-2\Contacts\C5L7TgrWcAAHgzt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802610" y="4252876"/>
            <a:ext cx="685947" cy="685947"/>
          </a:xfrm>
          <a:prstGeom prst="rect">
            <a:avLst/>
          </a:prstGeom>
          <a:noFill/>
        </p:spPr>
      </p:pic>
      <p:pic>
        <p:nvPicPr>
          <p:cNvPr id="1029" name="Picture 5" descr="C:\Users\SIMKARI-2\Contacts\download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46347" y="5337545"/>
            <a:ext cx="752476" cy="752476"/>
          </a:xfrm>
          <a:prstGeom prst="rect">
            <a:avLst/>
          </a:prstGeom>
          <a:noFill/>
        </p:spPr>
      </p:pic>
      <p:cxnSp>
        <p:nvCxnSpPr>
          <p:cNvPr id="20" name="Straight Arrow Connector 19">
            <a:extLst>
              <a:ext uri="{FF2B5EF4-FFF2-40B4-BE49-F238E27FC236}">
                <a16:creationId xmlns="" xmlns:a16="http://schemas.microsoft.com/office/drawing/2014/main" id="{E7230DBE-9F72-4BCE-9ACA-CA5FCADE10D7}"/>
              </a:ext>
            </a:extLst>
          </p:cNvPr>
          <p:cNvCxnSpPr/>
          <p:nvPr/>
        </p:nvCxnSpPr>
        <p:spPr>
          <a:xfrm flipV="1">
            <a:off x="2572993" y="2338388"/>
            <a:ext cx="3363783" cy="127280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9118360" y="2112665"/>
            <a:ext cx="2711302" cy="53237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Font typeface="Wingdings" pitchFamily="2" charset="2"/>
              <a:buChar char="Ø"/>
            </a:pPr>
            <a:endParaRPr lang="en-US" sz="1200" dirty="0" smtClean="0"/>
          </a:p>
          <a:p>
            <a:pPr>
              <a:buFont typeface="Wingdings" pitchFamily="2" charset="2"/>
              <a:buChar char="Ø"/>
            </a:pPr>
            <a:r>
              <a:rPr lang="en-US" sz="1200" dirty="0" smtClean="0"/>
              <a:t>J</a:t>
            </a:r>
            <a:r>
              <a:rPr lang="id-ID" sz="1200" dirty="0" smtClean="0"/>
              <a:t>aksa </a:t>
            </a:r>
            <a:r>
              <a:rPr lang="id-ID" sz="1200" dirty="0" smtClean="0"/>
              <a:t>Masuk Sekolah, Tasikmalaya </a:t>
            </a:r>
            <a:r>
              <a:rPr lang="id-ID" sz="1200" dirty="0" smtClean="0"/>
              <a:t>di </a:t>
            </a:r>
            <a:r>
              <a:rPr lang="en-US" sz="1200" dirty="0" smtClean="0"/>
              <a:t>SMP</a:t>
            </a:r>
            <a:r>
              <a:rPr lang="id-ID" sz="1200" dirty="0" smtClean="0"/>
              <a:t>N</a:t>
            </a:r>
            <a:r>
              <a:rPr lang="en-US" sz="1200" dirty="0" smtClean="0"/>
              <a:t> </a:t>
            </a:r>
            <a:r>
              <a:rPr lang="en-US" sz="1200" dirty="0" err="1" smtClean="0"/>
              <a:t>Kec</a:t>
            </a:r>
            <a:r>
              <a:rPr lang="en-US" sz="1200" dirty="0" smtClean="0"/>
              <a:t> </a:t>
            </a:r>
            <a:r>
              <a:rPr lang="en-US" sz="1200" dirty="0" err="1" smtClean="0"/>
              <a:t>cipedes</a:t>
            </a:r>
            <a:r>
              <a:rPr lang="en-US" sz="1200" dirty="0" smtClean="0"/>
              <a:t> 5</a:t>
            </a:r>
            <a:r>
              <a:rPr lang="id-ID" sz="1200" dirty="0" smtClean="0"/>
              <a:t> </a:t>
            </a:r>
            <a:r>
              <a:rPr lang="id-ID" sz="1200" dirty="0" smtClean="0"/>
              <a:t>Kota </a:t>
            </a:r>
            <a:r>
              <a:rPr lang="id-ID" sz="1200" dirty="0" smtClean="0"/>
              <a:t>Tasikmalaya</a:t>
            </a:r>
            <a:endParaRPr lang="en-US" sz="1200" dirty="0" smtClean="0"/>
          </a:p>
          <a:p>
            <a:pPr>
              <a:buFont typeface="Wingdings" pitchFamily="2" charset="2"/>
              <a:buChar char="Ø"/>
            </a:pPr>
            <a:r>
              <a:rPr lang="id-ID" sz="1200" dirty="0"/>
              <a:t>Jaksa Masuk Sekolah, Tasikmalaya di </a:t>
            </a:r>
            <a:r>
              <a:rPr lang="en-US" sz="1200" dirty="0"/>
              <a:t>SMP</a:t>
            </a:r>
            <a:r>
              <a:rPr lang="id-ID" sz="1200" dirty="0"/>
              <a:t>N </a:t>
            </a:r>
            <a:r>
              <a:rPr lang="en-US" sz="1200" dirty="0" smtClean="0"/>
              <a:t>10 </a:t>
            </a:r>
            <a:r>
              <a:rPr lang="en-US" sz="1200" dirty="0" err="1" smtClean="0"/>
              <a:t>kec</a:t>
            </a:r>
            <a:r>
              <a:rPr lang="en-US" sz="1200" dirty="0" smtClean="0"/>
              <a:t>. </a:t>
            </a:r>
            <a:r>
              <a:rPr lang="en-US" sz="1200" dirty="0" err="1" smtClean="0"/>
              <a:t>Tawang</a:t>
            </a:r>
            <a:r>
              <a:rPr lang="en-US" sz="1200" dirty="0" smtClean="0"/>
              <a:t> </a:t>
            </a:r>
            <a:r>
              <a:rPr lang="id-ID" sz="1200" dirty="0" smtClean="0"/>
              <a:t>Kota Tasikmalaya</a:t>
            </a:r>
            <a:endParaRPr lang="en-US" sz="1200" dirty="0" smtClean="0"/>
          </a:p>
          <a:p>
            <a:pPr>
              <a:buFont typeface="Wingdings" pitchFamily="2" charset="2"/>
              <a:buChar char="Ø"/>
            </a:pPr>
            <a:r>
              <a:rPr lang="id-ID" sz="1200" dirty="0"/>
              <a:t>Jaksa Masuk Sekolah, Tasikmalaya di </a:t>
            </a:r>
            <a:r>
              <a:rPr lang="en-US" sz="1200" dirty="0"/>
              <a:t>SMP</a:t>
            </a:r>
            <a:r>
              <a:rPr lang="id-ID" sz="1200" dirty="0"/>
              <a:t>N </a:t>
            </a:r>
            <a:r>
              <a:rPr lang="en-US" sz="1200" dirty="0" smtClean="0"/>
              <a:t>3 </a:t>
            </a:r>
            <a:r>
              <a:rPr lang="en-US" sz="1200" dirty="0" err="1"/>
              <a:t>kec</a:t>
            </a:r>
            <a:r>
              <a:rPr lang="en-US" sz="1200" dirty="0"/>
              <a:t>. </a:t>
            </a:r>
            <a:r>
              <a:rPr lang="en-US" sz="1200" dirty="0" err="1"/>
              <a:t>Tawang</a:t>
            </a:r>
            <a:r>
              <a:rPr lang="en-US" sz="1200" dirty="0"/>
              <a:t> </a:t>
            </a:r>
            <a:r>
              <a:rPr lang="id-ID" sz="1200" dirty="0" smtClean="0"/>
              <a:t>Kota Tasikmalaya</a:t>
            </a:r>
            <a:endParaRPr lang="en-US" sz="1200" dirty="0" smtClean="0"/>
          </a:p>
          <a:p>
            <a:pPr>
              <a:buFont typeface="Wingdings" pitchFamily="2" charset="2"/>
              <a:buChar char="Ø"/>
            </a:pPr>
            <a:r>
              <a:rPr lang="id-ID" sz="1200" dirty="0"/>
              <a:t>Jaksa Masuk Sekolah, Tasikmalaya di </a:t>
            </a:r>
            <a:r>
              <a:rPr lang="en-US" sz="1200" dirty="0"/>
              <a:t>SMP</a:t>
            </a:r>
            <a:r>
              <a:rPr lang="id-ID" sz="1200" dirty="0"/>
              <a:t>N </a:t>
            </a:r>
            <a:r>
              <a:rPr lang="en-US" sz="1200" dirty="0" smtClean="0"/>
              <a:t>4</a:t>
            </a:r>
            <a:r>
              <a:rPr lang="id-ID" sz="1200" dirty="0" smtClean="0"/>
              <a:t> </a:t>
            </a:r>
            <a:r>
              <a:rPr lang="en-US" sz="1200" dirty="0" err="1"/>
              <a:t>kec</a:t>
            </a:r>
            <a:r>
              <a:rPr lang="en-US" sz="1200" dirty="0"/>
              <a:t>. </a:t>
            </a:r>
            <a:r>
              <a:rPr lang="en-US" sz="1200" dirty="0" err="1"/>
              <a:t>Tawang</a:t>
            </a:r>
            <a:r>
              <a:rPr lang="en-US" sz="1200" dirty="0"/>
              <a:t> </a:t>
            </a:r>
            <a:r>
              <a:rPr lang="id-ID" sz="1200" dirty="0" smtClean="0"/>
              <a:t>Kota </a:t>
            </a:r>
            <a:r>
              <a:rPr lang="id-ID" sz="1200" dirty="0"/>
              <a:t>Tasikmalaya</a:t>
            </a:r>
          </a:p>
          <a:p>
            <a:pPr>
              <a:buFont typeface="Wingdings" pitchFamily="2" charset="2"/>
              <a:buChar char="Ø"/>
            </a:pPr>
            <a:r>
              <a:rPr lang="id-ID" sz="1200" dirty="0"/>
              <a:t>Jaksa Masuk Sekolah, Tasikmalaya di </a:t>
            </a:r>
            <a:r>
              <a:rPr lang="en-US" sz="1200" dirty="0"/>
              <a:t>SMP</a:t>
            </a:r>
            <a:r>
              <a:rPr lang="id-ID" sz="1200" dirty="0"/>
              <a:t>N </a:t>
            </a:r>
            <a:r>
              <a:rPr lang="en-US" sz="1200" dirty="0" smtClean="0"/>
              <a:t>1</a:t>
            </a:r>
            <a:r>
              <a:rPr lang="id-ID" sz="1200" dirty="0" smtClean="0"/>
              <a:t> </a:t>
            </a:r>
            <a:r>
              <a:rPr lang="en-US" sz="1200" dirty="0" err="1"/>
              <a:t>kec</a:t>
            </a:r>
            <a:r>
              <a:rPr lang="en-US" sz="1200" dirty="0"/>
              <a:t>. </a:t>
            </a:r>
            <a:r>
              <a:rPr lang="en-US" sz="1200" dirty="0" err="1" smtClean="0"/>
              <a:t>Indihiang</a:t>
            </a:r>
            <a:r>
              <a:rPr lang="en-US" sz="1200" dirty="0" smtClean="0"/>
              <a:t> </a:t>
            </a:r>
            <a:r>
              <a:rPr lang="id-ID" sz="1200" dirty="0" smtClean="0"/>
              <a:t>Kota Tasikmalaya</a:t>
            </a:r>
            <a:endParaRPr lang="en-US" sz="1200" dirty="0" smtClean="0"/>
          </a:p>
          <a:p>
            <a:pPr>
              <a:buFont typeface="Wingdings" pitchFamily="2" charset="2"/>
              <a:buChar char="Ø"/>
            </a:pPr>
            <a:r>
              <a:rPr lang="id-ID" sz="1200" dirty="0"/>
              <a:t>Jaksa Masuk Sekolah, Tasikmalaya di </a:t>
            </a:r>
            <a:r>
              <a:rPr lang="en-US" sz="1200" dirty="0"/>
              <a:t>SMP</a:t>
            </a:r>
            <a:r>
              <a:rPr lang="id-ID" sz="1200" dirty="0"/>
              <a:t>N </a:t>
            </a:r>
            <a:r>
              <a:rPr lang="en-US" sz="1200" dirty="0" smtClean="0"/>
              <a:t>2 </a:t>
            </a:r>
            <a:r>
              <a:rPr lang="en-US" sz="1200" dirty="0" err="1"/>
              <a:t>kec</a:t>
            </a:r>
            <a:r>
              <a:rPr lang="en-US" sz="1200" dirty="0"/>
              <a:t>. </a:t>
            </a:r>
            <a:r>
              <a:rPr lang="en-US" sz="1200" dirty="0" err="1"/>
              <a:t>Tawang</a:t>
            </a:r>
            <a:r>
              <a:rPr lang="id-ID" sz="1200" dirty="0" smtClean="0"/>
              <a:t> </a:t>
            </a:r>
            <a:r>
              <a:rPr lang="id-ID" sz="1200" dirty="0"/>
              <a:t>Kota </a:t>
            </a:r>
            <a:r>
              <a:rPr lang="id-ID" sz="1200" dirty="0" smtClean="0"/>
              <a:t>Tasikmalaya</a:t>
            </a:r>
            <a:endParaRPr lang="en-US" sz="1200" dirty="0" smtClean="0"/>
          </a:p>
          <a:p>
            <a:pPr>
              <a:buFont typeface="Wingdings" pitchFamily="2" charset="2"/>
              <a:buChar char="Ø"/>
            </a:pPr>
            <a:r>
              <a:rPr lang="id-ID" sz="1200" dirty="0"/>
              <a:t>Jaksa Masuk Sekolah, Tasikmalaya di </a:t>
            </a:r>
            <a:r>
              <a:rPr lang="en-US" sz="1200" dirty="0" smtClean="0"/>
              <a:t>STHG </a:t>
            </a:r>
            <a:r>
              <a:rPr lang="en-US" sz="1200" dirty="0" err="1" smtClean="0"/>
              <a:t>kec</a:t>
            </a:r>
            <a:r>
              <a:rPr lang="en-US" sz="1200" dirty="0" smtClean="0"/>
              <a:t>. </a:t>
            </a:r>
            <a:r>
              <a:rPr lang="en-US" sz="1200" dirty="0" err="1" smtClean="0"/>
              <a:t>Cihideung</a:t>
            </a:r>
            <a:r>
              <a:rPr lang="en-US" sz="1200" dirty="0" smtClean="0"/>
              <a:t>  </a:t>
            </a:r>
            <a:r>
              <a:rPr lang="id-ID" sz="1200" dirty="0" smtClean="0"/>
              <a:t>Kota Tasikmalaya</a:t>
            </a:r>
            <a:endParaRPr lang="en-US" sz="1200" dirty="0" smtClean="0"/>
          </a:p>
          <a:p>
            <a:pPr>
              <a:buFont typeface="Wingdings" pitchFamily="2" charset="2"/>
              <a:buChar char="Ø"/>
            </a:pPr>
            <a:r>
              <a:rPr lang="id-ID" sz="1200" dirty="0"/>
              <a:t>Jaksa Masuk Sekolah, Tasikmalaya di </a:t>
            </a:r>
            <a:r>
              <a:rPr lang="en-US" sz="1200" dirty="0" smtClean="0"/>
              <a:t>SMA</a:t>
            </a:r>
            <a:r>
              <a:rPr lang="id-ID" sz="1200" dirty="0" smtClean="0"/>
              <a:t>N </a:t>
            </a:r>
            <a:r>
              <a:rPr lang="en-US" sz="1200" dirty="0" smtClean="0"/>
              <a:t>5 </a:t>
            </a:r>
            <a:r>
              <a:rPr lang="en-US" sz="1200" dirty="0" err="1"/>
              <a:t>kec</a:t>
            </a:r>
            <a:r>
              <a:rPr lang="en-US" sz="1200" dirty="0"/>
              <a:t>. </a:t>
            </a:r>
            <a:r>
              <a:rPr lang="en-US" sz="1200" dirty="0" err="1"/>
              <a:t>Cihideung</a:t>
            </a:r>
            <a:r>
              <a:rPr lang="id-ID" sz="1200" dirty="0" smtClean="0"/>
              <a:t> </a:t>
            </a:r>
            <a:r>
              <a:rPr lang="id-ID" sz="1200" dirty="0"/>
              <a:t>Kota </a:t>
            </a:r>
            <a:r>
              <a:rPr lang="id-ID" sz="1200" dirty="0" smtClean="0"/>
              <a:t>Tasikmalaya</a:t>
            </a:r>
            <a:endParaRPr lang="en-US" sz="1200" dirty="0" smtClean="0"/>
          </a:p>
          <a:p>
            <a:pPr>
              <a:buFont typeface="Wingdings" pitchFamily="2" charset="2"/>
              <a:buChar char="Ø"/>
            </a:pPr>
            <a:r>
              <a:rPr lang="id-ID" sz="1200" dirty="0"/>
              <a:t>Jaksa Masuk Sekolah, Tasikmalaya di </a:t>
            </a:r>
            <a:r>
              <a:rPr lang="en-US" sz="1200" dirty="0" smtClean="0"/>
              <a:t>SMK</a:t>
            </a:r>
            <a:r>
              <a:rPr lang="id-ID" sz="1200" dirty="0" smtClean="0"/>
              <a:t>N</a:t>
            </a:r>
            <a:r>
              <a:rPr lang="en-US" sz="1200" dirty="0" smtClean="0"/>
              <a:t> 1 </a:t>
            </a:r>
            <a:r>
              <a:rPr lang="en-US" sz="1200" dirty="0" err="1" smtClean="0"/>
              <a:t>kec</a:t>
            </a:r>
            <a:r>
              <a:rPr lang="en-US" sz="1200" dirty="0" smtClean="0"/>
              <a:t>. </a:t>
            </a:r>
            <a:r>
              <a:rPr lang="en-US" sz="1200" dirty="0" err="1" smtClean="0"/>
              <a:t>cipedes</a:t>
            </a:r>
            <a:r>
              <a:rPr lang="id-ID" sz="1200" dirty="0" smtClean="0"/>
              <a:t> Kota Tasikmalaya</a:t>
            </a:r>
            <a:endParaRPr lang="en-US" sz="1200" dirty="0" smtClean="0"/>
          </a:p>
          <a:p>
            <a:pPr>
              <a:buFont typeface="Wingdings" pitchFamily="2" charset="2"/>
              <a:buChar char="Ø"/>
            </a:pPr>
            <a:r>
              <a:rPr lang="id-ID" sz="1200" dirty="0"/>
              <a:t>Jaksa Masuk Sekolah, Tasikmalaya di </a:t>
            </a:r>
            <a:r>
              <a:rPr lang="en-US" sz="1200" dirty="0" smtClean="0"/>
              <a:t>SMA</a:t>
            </a:r>
            <a:r>
              <a:rPr lang="id-ID" sz="1200" dirty="0" smtClean="0"/>
              <a:t>N </a:t>
            </a:r>
            <a:r>
              <a:rPr lang="en-US" sz="1200" dirty="0" smtClean="0"/>
              <a:t>6</a:t>
            </a:r>
            <a:r>
              <a:rPr lang="id-ID" sz="1200" dirty="0" smtClean="0"/>
              <a:t> </a:t>
            </a:r>
            <a:r>
              <a:rPr lang="en-US" sz="1200" dirty="0" err="1" smtClean="0"/>
              <a:t>kec</a:t>
            </a:r>
            <a:r>
              <a:rPr lang="en-US" sz="1200" dirty="0" smtClean="0"/>
              <a:t>. </a:t>
            </a:r>
            <a:r>
              <a:rPr lang="en-US" sz="1200" dirty="0" err="1" smtClean="0"/>
              <a:t>Indihiang</a:t>
            </a:r>
            <a:r>
              <a:rPr lang="en-US" sz="1200" dirty="0" smtClean="0"/>
              <a:t> </a:t>
            </a:r>
            <a:r>
              <a:rPr lang="id-ID" sz="1200" dirty="0" smtClean="0"/>
              <a:t>Kota </a:t>
            </a:r>
            <a:r>
              <a:rPr lang="id-ID" sz="1200" dirty="0"/>
              <a:t>Tasikmalaya</a:t>
            </a:r>
          </a:p>
          <a:p>
            <a:pPr>
              <a:buFont typeface="Wingdings" pitchFamily="2" charset="2"/>
              <a:buChar char="Ø"/>
            </a:pPr>
            <a:endParaRPr lang="id-ID" sz="1200" dirty="0"/>
          </a:p>
          <a:p>
            <a:pPr>
              <a:buFont typeface="Wingdings" pitchFamily="2" charset="2"/>
              <a:buChar char="Ø"/>
            </a:pPr>
            <a:endParaRPr lang="id-ID" sz="1200" dirty="0"/>
          </a:p>
          <a:p>
            <a:pPr>
              <a:buFont typeface="Wingdings" pitchFamily="2" charset="2"/>
              <a:buChar char="Ø"/>
            </a:pPr>
            <a:endParaRPr lang="id-ID" sz="1200" dirty="0"/>
          </a:p>
          <a:p>
            <a:pPr>
              <a:buFont typeface="Wingdings" pitchFamily="2" charset="2"/>
              <a:buChar char="Ø"/>
            </a:pPr>
            <a:endParaRPr lang="id-ID" sz="1200" dirty="0"/>
          </a:p>
          <a:p>
            <a:pPr>
              <a:buFont typeface="Wingdings" pitchFamily="2" charset="2"/>
              <a:buChar char="Ø"/>
            </a:pPr>
            <a:endParaRPr lang="id-ID" sz="1600" dirty="0"/>
          </a:p>
          <a:p>
            <a:pPr>
              <a:buFont typeface="Wingdings" pitchFamily="2" charset="2"/>
              <a:buChar char="Ø"/>
            </a:pPr>
            <a:endParaRPr lang="id-ID" sz="1600" dirty="0"/>
          </a:p>
          <a:p>
            <a:pPr>
              <a:buFont typeface="Wingdings" pitchFamily="2" charset="2"/>
              <a:buChar char="Ø"/>
            </a:pPr>
            <a:endParaRPr lang="id-ID" sz="1600" dirty="0"/>
          </a:p>
          <a:p>
            <a:pPr>
              <a:buFont typeface="Wingdings" pitchFamily="2" charset="2"/>
              <a:buChar char="Ø"/>
            </a:pPr>
            <a:endParaRPr lang="id-ID" sz="1600" dirty="0"/>
          </a:p>
        </p:txBody>
      </p:sp>
      <p:sp>
        <p:nvSpPr>
          <p:cNvPr id="24" name="Rectangle 23"/>
          <p:cNvSpPr/>
          <p:nvPr/>
        </p:nvSpPr>
        <p:spPr>
          <a:xfrm>
            <a:off x="9101470" y="1360967"/>
            <a:ext cx="2775097" cy="6166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d-ID" dirty="0" smtClean="0"/>
              <a:t>Pelaksanaan Kegiatan</a:t>
            </a:r>
            <a:endParaRPr lang="id-ID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="" xmlns:a16="http://schemas.microsoft.com/office/drawing/2014/main" id="{E7230DBE-9F72-4BCE-9ACA-CA5FCADE10D7}"/>
              </a:ext>
            </a:extLst>
          </p:cNvPr>
          <p:cNvCxnSpPr/>
          <p:nvPr/>
        </p:nvCxnSpPr>
        <p:spPr>
          <a:xfrm flipV="1">
            <a:off x="2572993" y="3221226"/>
            <a:ext cx="3385048" cy="38996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="" xmlns:a16="http://schemas.microsoft.com/office/drawing/2014/main" id="{E7230DBE-9F72-4BCE-9ACA-CA5FCADE10D7}"/>
              </a:ext>
            </a:extLst>
          </p:cNvPr>
          <p:cNvCxnSpPr/>
          <p:nvPr/>
        </p:nvCxnSpPr>
        <p:spPr>
          <a:xfrm flipV="1">
            <a:off x="2601196" y="1934798"/>
            <a:ext cx="2344710" cy="135115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="" xmlns:a16="http://schemas.microsoft.com/office/drawing/2014/main" id="{E7230DBE-9F72-4BCE-9ACA-CA5FCADE10D7}"/>
              </a:ext>
            </a:extLst>
          </p:cNvPr>
          <p:cNvCxnSpPr/>
          <p:nvPr/>
        </p:nvCxnSpPr>
        <p:spPr>
          <a:xfrm flipV="1">
            <a:off x="2725393" y="3359450"/>
            <a:ext cx="3232648" cy="40414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="" xmlns:a16="http://schemas.microsoft.com/office/drawing/2014/main" id="{E7230DBE-9F72-4BCE-9ACA-CA5FCADE10D7}"/>
              </a:ext>
            </a:extLst>
          </p:cNvPr>
          <p:cNvCxnSpPr/>
          <p:nvPr/>
        </p:nvCxnSpPr>
        <p:spPr>
          <a:xfrm flipV="1">
            <a:off x="2687763" y="3497674"/>
            <a:ext cx="3363783" cy="36826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="" xmlns:a16="http://schemas.microsoft.com/office/drawing/2014/main" id="{E7230DBE-9F72-4BCE-9ACA-CA5FCADE10D7}"/>
              </a:ext>
            </a:extLst>
          </p:cNvPr>
          <p:cNvCxnSpPr/>
          <p:nvPr/>
        </p:nvCxnSpPr>
        <p:spPr>
          <a:xfrm flipV="1">
            <a:off x="2687763" y="3561522"/>
            <a:ext cx="3478553" cy="36248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="" xmlns:a16="http://schemas.microsoft.com/office/drawing/2014/main" id="{E7230DBE-9F72-4BCE-9ACA-CA5FCADE10D7}"/>
              </a:ext>
            </a:extLst>
          </p:cNvPr>
          <p:cNvCxnSpPr/>
          <p:nvPr/>
        </p:nvCxnSpPr>
        <p:spPr>
          <a:xfrm flipV="1">
            <a:off x="2753596" y="2919299"/>
            <a:ext cx="2658783" cy="51905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="" xmlns:a16="http://schemas.microsoft.com/office/drawing/2014/main" id="{E7230DBE-9F72-4BCE-9ACA-CA5FCADE10D7}"/>
              </a:ext>
            </a:extLst>
          </p:cNvPr>
          <p:cNvCxnSpPr/>
          <p:nvPr/>
        </p:nvCxnSpPr>
        <p:spPr>
          <a:xfrm flipV="1">
            <a:off x="2905996" y="3071699"/>
            <a:ext cx="2658783" cy="51905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="" xmlns:a16="http://schemas.microsoft.com/office/drawing/2014/main" id="{E7230DBE-9F72-4BCE-9ACA-CA5FCADE10D7}"/>
              </a:ext>
            </a:extLst>
          </p:cNvPr>
          <p:cNvCxnSpPr/>
          <p:nvPr/>
        </p:nvCxnSpPr>
        <p:spPr>
          <a:xfrm flipV="1">
            <a:off x="2725393" y="2490788"/>
            <a:ext cx="3363783" cy="127280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="" xmlns:a16="http://schemas.microsoft.com/office/drawing/2014/main" id="{E7230DBE-9F72-4BCE-9ACA-CA5FCADE10D7}"/>
              </a:ext>
            </a:extLst>
          </p:cNvPr>
          <p:cNvCxnSpPr/>
          <p:nvPr/>
        </p:nvCxnSpPr>
        <p:spPr>
          <a:xfrm flipV="1">
            <a:off x="2753596" y="2087198"/>
            <a:ext cx="2344710" cy="135115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93501756"/>
      </p:ext>
    </p:extLst>
  </p:cSld>
  <p:clrMapOvr>
    <a:masterClrMapping/>
  </p:clrMapOvr>
  <p:transition spd="slow" advClick="0" advTm="15"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EA250225-5A93-4F1A-9C00-3D4E8945A13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9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8953923" y="1135501"/>
            <a:ext cx="3010486" cy="799297"/>
          </a:xfrm>
          <a:prstGeom prst="rect">
            <a:avLst/>
          </a:prstGeom>
          <a:solidFill>
            <a:srgbClr val="198F4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975188" y="1125632"/>
            <a:ext cx="3010486" cy="513694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BF8E7611-1F38-4F2D-BF96-F619E65F501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65" t="5683" r="43729" b="25082"/>
          <a:stretch/>
        </p:blipFill>
        <p:spPr>
          <a:xfrm>
            <a:off x="3232298" y="1137683"/>
            <a:ext cx="5656521" cy="5147366"/>
          </a:xfrm>
          <a:prstGeom prst="rect">
            <a:avLst/>
          </a:prstGeom>
        </p:spPr>
      </p:pic>
      <p:sp>
        <p:nvSpPr>
          <p:cNvPr id="11" name="Rounded Rectangle 5">
            <a:hlinkClick r:id="" action="ppaction://hlinkshowjump?jump=nextslide" highlightClick="1">
              <a:snd r:embed="rId3" name="click.wav"/>
            </a:hlinkClick>
            <a:extLst>
              <a:ext uri="{FF2B5EF4-FFF2-40B4-BE49-F238E27FC236}">
                <a16:creationId xmlns:a16="http://schemas.microsoft.com/office/drawing/2014/main" xmlns="" id="{64D90750-BF59-41E8-921B-2D3053F9950D}"/>
              </a:ext>
            </a:extLst>
          </p:cNvPr>
          <p:cNvSpPr/>
          <p:nvPr/>
        </p:nvSpPr>
        <p:spPr>
          <a:xfrm>
            <a:off x="10421257" y="6197600"/>
            <a:ext cx="1494972" cy="4354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NEXT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Wingdings" panose="05000000000000000000" pitchFamily="2" charset="2"/>
              </a:rPr>
              <a:t>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2ECE4015-3F09-4021-92D1-08491F1955E9}"/>
              </a:ext>
            </a:extLst>
          </p:cNvPr>
          <p:cNvSpPr/>
          <p:nvPr/>
        </p:nvSpPr>
        <p:spPr>
          <a:xfrm>
            <a:off x="1307805" y="161470"/>
            <a:ext cx="8803758" cy="837989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d-ID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KEGIATAN PENYULUHAN HUKUM / PENERANGAN HUKUM / JAKSA MASUK SEKOLAH</a:t>
            </a:r>
          </a:p>
          <a:p>
            <a:pPr algn="ctr"/>
            <a:r>
              <a:rPr lang="id-ID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JAKSA MASUK PESANTREN / JAKSA MENYAPA </a:t>
            </a:r>
          </a:p>
          <a:p>
            <a:pPr algn="ctr"/>
            <a:r>
              <a:rPr lang="id-ID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TAHUN </a:t>
            </a:r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2023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6" name="Table 2">
            <a:extLst>
              <a:ext uri="{FF2B5EF4-FFF2-40B4-BE49-F238E27FC236}">
                <a16:creationId xmlns="" xmlns:a16="http://schemas.microsoft.com/office/drawing/2014/main" id="{BDA2B80E-D533-4118-AF72-51E7685701C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61626" y="1169581"/>
          <a:ext cx="2811183" cy="5114261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429490">
                  <a:extLst>
                    <a:ext uri="{9D8B030D-6E8A-4147-A177-3AD203B41FA5}">
                      <a16:colId xmlns="" xmlns:a16="http://schemas.microsoft.com/office/drawing/2014/main" val="1869788044"/>
                    </a:ext>
                  </a:extLst>
                </a:gridCol>
                <a:gridCol w="899508">
                  <a:extLst>
                    <a:ext uri="{9D8B030D-6E8A-4147-A177-3AD203B41FA5}">
                      <a16:colId xmlns="" xmlns:a16="http://schemas.microsoft.com/office/drawing/2014/main" val="89465278"/>
                    </a:ext>
                  </a:extLst>
                </a:gridCol>
                <a:gridCol w="1482185">
                  <a:extLst>
                    <a:ext uri="{9D8B030D-6E8A-4147-A177-3AD203B41FA5}">
                      <a16:colId xmlns="" xmlns:a16="http://schemas.microsoft.com/office/drawing/2014/main" val="2845944081"/>
                    </a:ext>
                  </a:extLst>
                </a:gridCol>
              </a:tblGrid>
              <a:tr h="640242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LOGO</a:t>
                      </a:r>
                      <a:endParaRPr lang="en-US" sz="14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dirty="0" smtClean="0">
                          <a:solidFill>
                            <a:schemeClr val="bg1"/>
                          </a:solidFill>
                        </a:rPr>
                        <a:t>NAMA KEGIATAN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208578947"/>
                  </a:ext>
                </a:extLst>
              </a:tr>
              <a:tr h="1234753">
                <a:tc>
                  <a:txBody>
                    <a:bodyPr/>
                    <a:lstStyle/>
                    <a:p>
                      <a:pPr algn="ctr"/>
                      <a:r>
                        <a:rPr lang="id-ID" sz="1200" b="1" dirty="0" smtClean="0">
                          <a:latin typeface="Candara" panose="020E0502030303020204" pitchFamily="34" charset="0"/>
                        </a:rPr>
                        <a:t>1</a:t>
                      </a:r>
                      <a:endParaRPr lang="en-US" sz="1200" b="1" dirty="0">
                        <a:latin typeface="Candara" panose="020E0502030303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200" b="1" dirty="0">
                        <a:latin typeface="Candara" panose="020E0502030303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d-ID" sz="1200" b="1" dirty="0" smtClean="0">
                          <a:latin typeface="Candara" panose="020E0502030303020204" pitchFamily="34" charset="0"/>
                        </a:rPr>
                        <a:t>PENYULUHAN</a:t>
                      </a:r>
                      <a:r>
                        <a:rPr lang="id-ID" sz="1200" b="1" baseline="0" dirty="0" smtClean="0">
                          <a:latin typeface="Candara" panose="020E0502030303020204" pitchFamily="34" charset="0"/>
                        </a:rPr>
                        <a:t> HUKUM / PENERANG HUKUM </a:t>
                      </a:r>
                      <a:endParaRPr lang="en-US" sz="1200" b="1" dirty="0">
                        <a:latin typeface="Candara" panose="020E0502030303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3399087417"/>
                  </a:ext>
                </a:extLst>
              </a:tr>
              <a:tr h="960364">
                <a:tc>
                  <a:txBody>
                    <a:bodyPr/>
                    <a:lstStyle/>
                    <a:p>
                      <a:pPr algn="ctr"/>
                      <a:r>
                        <a:rPr lang="id-ID" sz="1200" b="1" dirty="0" smtClean="0">
                          <a:latin typeface="Candara" panose="020E0502030303020204" pitchFamily="34" charset="0"/>
                        </a:rPr>
                        <a:t>2</a:t>
                      </a:r>
                      <a:endParaRPr lang="en-US" sz="1200" b="1" dirty="0">
                        <a:latin typeface="Candara" panose="020E0502030303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200" b="1" dirty="0">
                        <a:latin typeface="Candara" panose="020E0502030303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d-ID" sz="1200" b="1" dirty="0" smtClean="0">
                          <a:latin typeface="Candara" panose="020E0502030303020204" pitchFamily="34" charset="0"/>
                        </a:rPr>
                        <a:t>JAKSA MASUK SEKOLAH</a:t>
                      </a:r>
                      <a:endParaRPr lang="en-US" sz="1200" b="1" dirty="0">
                        <a:latin typeface="Candara" panose="020E0502030303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534447304"/>
                  </a:ext>
                </a:extLst>
              </a:tr>
              <a:tr h="1044149">
                <a:tc>
                  <a:txBody>
                    <a:bodyPr/>
                    <a:lstStyle/>
                    <a:p>
                      <a:pPr algn="ctr"/>
                      <a:r>
                        <a:rPr lang="id-ID" sz="1200" b="1" dirty="0" smtClean="0">
                          <a:latin typeface="Candara" panose="020E0502030303020204" pitchFamily="34" charset="0"/>
                        </a:rPr>
                        <a:t>3</a:t>
                      </a:r>
                      <a:endParaRPr lang="en-US" sz="1200" b="1" dirty="0">
                        <a:latin typeface="Candara" panose="020E0502030303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200" b="1" dirty="0">
                        <a:latin typeface="Candara" panose="020E0502030303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d-ID" sz="1200" b="1" dirty="0" smtClean="0">
                          <a:latin typeface="Candara" panose="020E0502030303020204" pitchFamily="34" charset="0"/>
                        </a:rPr>
                        <a:t>JAKSA MASUK PESANTREN</a:t>
                      </a:r>
                      <a:endParaRPr lang="en-US" sz="1200" b="1" dirty="0">
                        <a:latin typeface="Candara" panose="020E0502030303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749555039"/>
                  </a:ext>
                </a:extLst>
              </a:tr>
              <a:tr h="1234753">
                <a:tc>
                  <a:txBody>
                    <a:bodyPr/>
                    <a:lstStyle/>
                    <a:p>
                      <a:pPr algn="ctr"/>
                      <a:r>
                        <a:rPr lang="id-ID" sz="1200" b="1" dirty="0" smtClean="0">
                          <a:latin typeface="Candara" panose="020E0502030303020204" pitchFamily="34" charset="0"/>
                        </a:rPr>
                        <a:t>4</a:t>
                      </a:r>
                      <a:endParaRPr lang="en-US" sz="1200" b="1" dirty="0">
                        <a:latin typeface="Candara" panose="020E0502030303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200" b="1" dirty="0">
                        <a:latin typeface="Candara" panose="020E0502030303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d-ID" sz="1200" b="1" dirty="0" smtClean="0">
                          <a:latin typeface="Candara" panose="020E0502030303020204" pitchFamily="34" charset="0"/>
                        </a:rPr>
                        <a:t>JAK</a:t>
                      </a:r>
                      <a:r>
                        <a:rPr lang="id-ID" sz="1200" b="1" baseline="0" dirty="0" smtClean="0">
                          <a:latin typeface="Candara" panose="020E0502030303020204" pitchFamily="34" charset="0"/>
                        </a:rPr>
                        <a:t> MENYAPA</a:t>
                      </a:r>
                      <a:endParaRPr lang="en-US" sz="1200" b="1" dirty="0">
                        <a:latin typeface="Candara" panose="020E0502030303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3798779142"/>
                  </a:ext>
                </a:extLst>
              </a:tr>
            </a:tbl>
          </a:graphicData>
        </a:graphic>
      </p:graphicFrame>
      <p:pic>
        <p:nvPicPr>
          <p:cNvPr id="1026" name="Picture 2" descr="C:\Users\SIMKARI-2\Contacts\luhkum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75462" y="2147776"/>
            <a:ext cx="929197" cy="584791"/>
          </a:xfrm>
          <a:prstGeom prst="rect">
            <a:avLst/>
          </a:prstGeom>
          <a:noFill/>
        </p:spPr>
      </p:pic>
      <p:pic>
        <p:nvPicPr>
          <p:cNvPr id="1027" name="Picture 3" descr="C:\Users\SIMKARI-2\Contacts\Jaksa-Masuk-Sekolah-JMS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53436" y="3242931"/>
            <a:ext cx="757246" cy="689416"/>
          </a:xfrm>
          <a:prstGeom prst="rect">
            <a:avLst/>
          </a:prstGeom>
          <a:noFill/>
        </p:spPr>
      </p:pic>
      <p:pic>
        <p:nvPicPr>
          <p:cNvPr id="1028" name="Picture 4" descr="C:\Users\SIMKARI-2\Contacts\C5L7TgrWcAAHgzt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802610" y="4252876"/>
            <a:ext cx="685947" cy="685947"/>
          </a:xfrm>
          <a:prstGeom prst="rect">
            <a:avLst/>
          </a:prstGeom>
          <a:noFill/>
        </p:spPr>
      </p:pic>
      <p:pic>
        <p:nvPicPr>
          <p:cNvPr id="1029" name="Picture 5" descr="C:\Users\SIMKARI-2\Contacts\download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46347" y="5337545"/>
            <a:ext cx="752476" cy="752476"/>
          </a:xfrm>
          <a:prstGeom prst="rect">
            <a:avLst/>
          </a:prstGeom>
          <a:noFill/>
        </p:spPr>
      </p:pic>
      <p:cxnSp>
        <p:nvCxnSpPr>
          <p:cNvPr id="20" name="Straight Arrow Connector 19">
            <a:extLst>
              <a:ext uri="{FF2B5EF4-FFF2-40B4-BE49-F238E27FC236}">
                <a16:creationId xmlns="" xmlns:a16="http://schemas.microsoft.com/office/drawing/2014/main" id="{E7230DBE-9F72-4BCE-9ACA-CA5FCADE10D7}"/>
              </a:ext>
            </a:extLst>
          </p:cNvPr>
          <p:cNvCxnSpPr/>
          <p:nvPr/>
        </p:nvCxnSpPr>
        <p:spPr>
          <a:xfrm flipV="1">
            <a:off x="2451821" y="1669311"/>
            <a:ext cx="2269034" cy="385949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9133368" y="2094614"/>
            <a:ext cx="2711302" cy="39872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Font typeface="Wingdings" pitchFamily="2" charset="2"/>
              <a:buChar char="Ø"/>
            </a:pPr>
            <a:r>
              <a:rPr lang="en-US" sz="1600" dirty="0" err="1"/>
              <a:t>Jaksa</a:t>
            </a:r>
            <a:r>
              <a:rPr lang="en-US" sz="1600" dirty="0"/>
              <a:t> </a:t>
            </a:r>
            <a:r>
              <a:rPr lang="en-US" sz="1600" dirty="0" err="1"/>
              <a:t>Menyapa</a:t>
            </a:r>
            <a:r>
              <a:rPr lang="en-US" sz="1600" dirty="0"/>
              <a:t> </a:t>
            </a:r>
            <a:r>
              <a:rPr lang="en-US" sz="1600" dirty="0" err="1"/>
              <a:t>Smt</a:t>
            </a:r>
            <a:r>
              <a:rPr lang="en-US" sz="1600" dirty="0"/>
              <a:t> I di Radio </a:t>
            </a:r>
            <a:r>
              <a:rPr lang="en-US" sz="1600" dirty="0" err="1"/>
              <a:t>Tamala</a:t>
            </a:r>
            <a:r>
              <a:rPr lang="en-US" sz="1600" dirty="0"/>
              <a:t> FM </a:t>
            </a:r>
            <a:r>
              <a:rPr lang="en-US" sz="1600" dirty="0" err="1"/>
              <a:t>Tasikmalaya</a:t>
            </a:r>
            <a:r>
              <a:rPr lang="en-US" sz="1600" dirty="0"/>
              <a:t> </a:t>
            </a:r>
            <a:endParaRPr lang="en-US" sz="1600" dirty="0" smtClean="0"/>
          </a:p>
          <a:p>
            <a:pPr>
              <a:buFont typeface="Wingdings" pitchFamily="2" charset="2"/>
              <a:buChar char="Ø"/>
            </a:pPr>
            <a:r>
              <a:rPr lang="fi-FI" sz="1600" dirty="0"/>
              <a:t>Jaksa Menyapa Smt II di Radio Tamala FM Tasikmalaya</a:t>
            </a:r>
            <a:r>
              <a:rPr lang="fi-FI" sz="1600" dirty="0"/>
              <a:t> </a:t>
            </a:r>
            <a:endParaRPr lang="id-ID" sz="1600" dirty="0" smtClean="0"/>
          </a:p>
        </p:txBody>
      </p:sp>
      <p:sp>
        <p:nvSpPr>
          <p:cNvPr id="24" name="Rectangle 23"/>
          <p:cNvSpPr/>
          <p:nvPr/>
        </p:nvSpPr>
        <p:spPr>
          <a:xfrm>
            <a:off x="9101470" y="1360967"/>
            <a:ext cx="2775097" cy="6166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d-ID" dirty="0" smtClean="0"/>
              <a:t>Pelaksanaan Kegiatan</a:t>
            </a:r>
            <a:endParaRPr lang="id-ID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="" xmlns:a16="http://schemas.microsoft.com/office/drawing/2014/main" id="{E7230DBE-9F72-4BCE-9ACA-CA5FCADE10D7}"/>
              </a:ext>
            </a:extLst>
          </p:cNvPr>
          <p:cNvCxnSpPr/>
          <p:nvPr/>
        </p:nvCxnSpPr>
        <p:spPr>
          <a:xfrm flipV="1">
            <a:off x="2885525" y="1934798"/>
            <a:ext cx="2136851" cy="381828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0826865"/>
      </p:ext>
    </p:extLst>
  </p:cSld>
  <p:clrMapOvr>
    <a:masterClrMapping/>
  </p:clrMapOvr>
  <p:transition spd="slow" advClick="0" advTm="15"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="" xmlns:a16="http://schemas.microsoft.com/office/drawing/2014/main" id="{F4E3A26F-E2C4-40E5-B2C0-53A6DE4C4491}"/>
              </a:ext>
            </a:extLst>
          </p:cNvPr>
          <p:cNvSpPr/>
          <p:nvPr/>
        </p:nvSpPr>
        <p:spPr>
          <a:xfrm>
            <a:off x="0" y="-15791"/>
            <a:ext cx="12192000" cy="740113"/>
          </a:xfrm>
          <a:prstGeom prst="rect">
            <a:avLst/>
          </a:prstGeom>
          <a:solidFill>
            <a:srgbClr val="009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324D2C08-1066-4486-8F34-ECF615012220}"/>
              </a:ext>
            </a:extLst>
          </p:cNvPr>
          <p:cNvSpPr/>
          <p:nvPr/>
        </p:nvSpPr>
        <p:spPr>
          <a:xfrm>
            <a:off x="3382823" y="724322"/>
            <a:ext cx="8809177" cy="6133677"/>
          </a:xfrm>
          <a:prstGeom prst="rect">
            <a:avLst/>
          </a:prstGeom>
          <a:solidFill>
            <a:srgbClr val="009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0809239D-292A-476A-B874-E27D409B676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9" t="5683" r="32954" b="25082"/>
          <a:stretch/>
        </p:blipFill>
        <p:spPr>
          <a:xfrm>
            <a:off x="3520049" y="872836"/>
            <a:ext cx="8533406" cy="5760193"/>
          </a:xfrm>
          <a:prstGeom prst="rect">
            <a:avLst/>
          </a:prstGeom>
        </p:spPr>
      </p:pic>
      <p:sp>
        <p:nvSpPr>
          <p:cNvPr id="6" name="Rounded Rectangle 5">
            <a:hlinkClick r:id="" action="ppaction://hlinkshowjump?jump=nextslide" highlightClick="1">
              <a:snd r:embed="rId3" name="click.wav"/>
            </a:hlinkClick>
          </p:cNvPr>
          <p:cNvSpPr/>
          <p:nvPr/>
        </p:nvSpPr>
        <p:spPr>
          <a:xfrm>
            <a:off x="10421257" y="6197600"/>
            <a:ext cx="1494972" cy="4354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  NEXT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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2ECE4015-3F09-4021-92D1-08491F1955E9}"/>
              </a:ext>
            </a:extLst>
          </p:cNvPr>
          <p:cNvSpPr/>
          <p:nvPr/>
        </p:nvSpPr>
        <p:spPr>
          <a:xfrm>
            <a:off x="932876" y="161471"/>
            <a:ext cx="9710057" cy="401381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DAFTAR ORGANISASI KEMASYARAKATAN DAN LEMBAGA SWADAYA MASYARAKAT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6F6E3374-168C-49F0-8B43-BB42F2803539}"/>
              </a:ext>
            </a:extLst>
          </p:cNvPr>
          <p:cNvSpPr/>
          <p:nvPr/>
        </p:nvSpPr>
        <p:spPr>
          <a:xfrm>
            <a:off x="0" y="724323"/>
            <a:ext cx="3382823" cy="6133677"/>
          </a:xfrm>
          <a:prstGeom prst="rect">
            <a:avLst/>
          </a:prstGeom>
          <a:solidFill>
            <a:srgbClr val="009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" name="Table 2">
            <a:extLst>
              <a:ext uri="{FF2B5EF4-FFF2-40B4-BE49-F238E27FC236}">
                <a16:creationId xmlns="" xmlns:a16="http://schemas.microsoft.com/office/drawing/2014/main" id="{BDA2B80E-D533-4118-AF72-51E7685701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097368"/>
              </p:ext>
            </p:extLst>
          </p:nvPr>
        </p:nvGraphicFramePr>
        <p:xfrm>
          <a:off x="138546" y="888835"/>
          <a:ext cx="3244278" cy="521716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69454">
                  <a:extLst>
                    <a:ext uri="{9D8B030D-6E8A-4147-A177-3AD203B41FA5}">
                      <a16:colId xmlns="" xmlns:a16="http://schemas.microsoft.com/office/drawing/2014/main" val="1869788044"/>
                    </a:ext>
                  </a:extLst>
                </a:gridCol>
                <a:gridCol w="1536700">
                  <a:extLst>
                    <a:ext uri="{9D8B030D-6E8A-4147-A177-3AD203B41FA5}">
                      <a16:colId xmlns="" xmlns:a16="http://schemas.microsoft.com/office/drawing/2014/main" val="89465278"/>
                    </a:ext>
                  </a:extLst>
                </a:gridCol>
                <a:gridCol w="1338124">
                  <a:extLst>
                    <a:ext uri="{9D8B030D-6E8A-4147-A177-3AD203B41FA5}">
                      <a16:colId xmlns="" xmlns:a16="http://schemas.microsoft.com/office/drawing/2014/main" val="28459440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Nama </a:t>
                      </a:r>
                      <a:r>
                        <a:rPr lang="en-US" sz="1100" dirty="0" err="1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Organisasi</a:t>
                      </a:r>
                      <a:endParaRPr lang="en-US" sz="14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Alamat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2085789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andara" panose="020E0502030303020204" pitchFamily="34" charset="0"/>
                        </a:rPr>
                        <a:t>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 err="1">
                          <a:latin typeface="Candara" panose="020E0502030303020204" pitchFamily="34" charset="0"/>
                        </a:rPr>
                        <a:t>Komunitas</a:t>
                      </a:r>
                      <a:r>
                        <a:rPr lang="en-US" sz="1200" dirty="0">
                          <a:latin typeface="Candara" panose="020E0502030303020204" pitchFamily="34" charset="0"/>
                        </a:rPr>
                        <a:t> Rakyat </a:t>
                      </a:r>
                      <a:r>
                        <a:rPr lang="en-US" sz="1200" dirty="0" err="1">
                          <a:latin typeface="Candara" panose="020E0502030303020204" pitchFamily="34" charset="0"/>
                        </a:rPr>
                        <a:t>Untuk</a:t>
                      </a:r>
                      <a:r>
                        <a:rPr lang="en-US" sz="1200" dirty="0">
                          <a:latin typeface="Candara" panose="020E0502030303020204" pitchFamily="34" charset="0"/>
                        </a:rPr>
                        <a:t> </a:t>
                      </a:r>
                      <a:r>
                        <a:rPr lang="en-US" sz="1200" dirty="0" err="1">
                          <a:latin typeface="Candara" panose="020E0502030303020204" pitchFamily="34" charset="0"/>
                        </a:rPr>
                        <a:t>Pengawasan</a:t>
                      </a:r>
                      <a:r>
                        <a:rPr lang="en-US" sz="1200" dirty="0">
                          <a:latin typeface="Candara" panose="020E0502030303020204" pitchFamily="34" charset="0"/>
                        </a:rPr>
                        <a:t> Pembangunan dan Hukum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ndara" panose="020E0502030303020204" pitchFamily="34" charset="0"/>
                        </a:rPr>
                        <a:t>Jl. </a:t>
                      </a:r>
                      <a:r>
                        <a:rPr lang="en-US" sz="1200" dirty="0" err="1">
                          <a:latin typeface="Candara" panose="020E0502030303020204" pitchFamily="34" charset="0"/>
                        </a:rPr>
                        <a:t>Yudanegara</a:t>
                      </a:r>
                      <a:r>
                        <a:rPr lang="en-US" sz="1200" dirty="0">
                          <a:latin typeface="Candara" panose="020E0502030303020204" pitchFamily="34" charset="0"/>
                        </a:rPr>
                        <a:t> Gg. </a:t>
                      </a:r>
                      <a:r>
                        <a:rPr lang="en-US" sz="1200" dirty="0" err="1">
                          <a:latin typeface="Candara" panose="020E0502030303020204" pitchFamily="34" charset="0"/>
                        </a:rPr>
                        <a:t>Gunungsiang</a:t>
                      </a:r>
                      <a:r>
                        <a:rPr lang="en-US" sz="1200" dirty="0">
                          <a:latin typeface="Candara" panose="020E0502030303020204" pitchFamily="34" charset="0"/>
                        </a:rPr>
                        <a:t> No.12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33990874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andara" panose="020E0502030303020204" pitchFamily="34" charset="0"/>
                        </a:rPr>
                        <a:t>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 err="1">
                          <a:latin typeface="Candara" panose="020E0502030303020204" pitchFamily="34" charset="0"/>
                        </a:rPr>
                        <a:t>Paguyuban</a:t>
                      </a:r>
                      <a:r>
                        <a:rPr lang="en-US" sz="1200" dirty="0">
                          <a:latin typeface="Candara" panose="020E0502030303020204" pitchFamily="34" charset="0"/>
                        </a:rPr>
                        <a:t> </a:t>
                      </a:r>
                      <a:r>
                        <a:rPr lang="en-US" sz="1200" dirty="0" err="1">
                          <a:latin typeface="Candara" panose="020E0502030303020204" pitchFamily="34" charset="0"/>
                        </a:rPr>
                        <a:t>Pengusaha</a:t>
                      </a:r>
                      <a:r>
                        <a:rPr lang="en-US" sz="1200" dirty="0">
                          <a:latin typeface="Candara" panose="020E0502030303020204" pitchFamily="34" charset="0"/>
                        </a:rPr>
                        <a:t> Jasa </a:t>
                      </a:r>
                      <a:r>
                        <a:rPr lang="en-US" sz="1200" dirty="0" err="1">
                          <a:latin typeface="Candara" panose="020E0502030303020204" pitchFamily="34" charset="0"/>
                        </a:rPr>
                        <a:t>Konstruksi</a:t>
                      </a:r>
                      <a:r>
                        <a:rPr lang="en-US" sz="1200" dirty="0">
                          <a:latin typeface="Candara" panose="020E0502030303020204" pitchFamily="34" charset="0"/>
                        </a:rPr>
                        <a:t> </a:t>
                      </a:r>
                      <a:r>
                        <a:rPr lang="en-US" sz="1200" dirty="0" err="1">
                          <a:latin typeface="Candara" panose="020E0502030303020204" pitchFamily="34" charset="0"/>
                        </a:rPr>
                        <a:t>Tasikmalaya</a:t>
                      </a:r>
                      <a:endParaRPr lang="en-US" sz="1200" dirty="0">
                        <a:latin typeface="Candara" panose="020E0502030303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ndara" panose="020E0502030303020204" pitchFamily="34" charset="0"/>
                        </a:rPr>
                        <a:t>Jl. </a:t>
                      </a:r>
                      <a:r>
                        <a:rPr lang="en-US" sz="1200" dirty="0" err="1">
                          <a:latin typeface="Candara" panose="020E0502030303020204" pitchFamily="34" charset="0"/>
                        </a:rPr>
                        <a:t>Wasita</a:t>
                      </a:r>
                      <a:r>
                        <a:rPr lang="en-US" sz="1200" dirty="0">
                          <a:latin typeface="Candara" panose="020E0502030303020204" pitchFamily="34" charset="0"/>
                        </a:rPr>
                        <a:t> Kusuma </a:t>
                      </a:r>
                      <a:r>
                        <a:rPr lang="en-US" sz="1200" dirty="0" err="1">
                          <a:latin typeface="Candara" panose="020E0502030303020204" pitchFamily="34" charset="0"/>
                        </a:rPr>
                        <a:t>Komp</a:t>
                      </a:r>
                      <a:r>
                        <a:rPr lang="en-US" sz="1200" dirty="0">
                          <a:latin typeface="Candara" panose="020E0502030303020204" pitchFamily="34" charset="0"/>
                        </a:rPr>
                        <a:t>. Ruko Pasar </a:t>
                      </a:r>
                      <a:r>
                        <a:rPr lang="en-US" sz="1200" dirty="0" err="1">
                          <a:latin typeface="Candara" panose="020E0502030303020204" pitchFamily="34" charset="0"/>
                        </a:rPr>
                        <a:t>Indihiang</a:t>
                      </a:r>
                      <a:endParaRPr lang="en-US" sz="1200" dirty="0">
                        <a:latin typeface="Candara" panose="020E0502030303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23049814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andara" panose="020E0502030303020204" pitchFamily="34" charset="0"/>
                        </a:rPr>
                        <a:t>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ndara" panose="020E0502030303020204" pitchFamily="34" charset="0"/>
                        </a:rPr>
                        <a:t>Pusat </a:t>
                      </a:r>
                      <a:r>
                        <a:rPr lang="en-US" sz="1200" dirty="0" err="1">
                          <a:latin typeface="Candara" panose="020E0502030303020204" pitchFamily="34" charset="0"/>
                        </a:rPr>
                        <a:t>Penelitian</a:t>
                      </a:r>
                      <a:r>
                        <a:rPr lang="en-US" sz="1200" dirty="0">
                          <a:latin typeface="Candara" panose="020E0502030303020204" pitchFamily="34" charset="0"/>
                        </a:rPr>
                        <a:t> dan </a:t>
                      </a:r>
                      <a:r>
                        <a:rPr lang="en-US" sz="1200" dirty="0" err="1">
                          <a:latin typeface="Candara" panose="020E0502030303020204" pitchFamily="34" charset="0"/>
                        </a:rPr>
                        <a:t>Pengabdian</a:t>
                      </a:r>
                      <a:r>
                        <a:rPr lang="en-US" sz="1200" dirty="0">
                          <a:latin typeface="Candara" panose="020E0502030303020204" pitchFamily="34" charset="0"/>
                        </a:rPr>
                        <a:t> Masyarakat (P3M)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ndara" panose="020E0502030303020204" pitchFamily="34" charset="0"/>
                        </a:rPr>
                        <a:t>Jl. </a:t>
                      </a:r>
                      <a:r>
                        <a:rPr lang="en-US" sz="1200" dirty="0" err="1">
                          <a:latin typeface="Candara" panose="020E0502030303020204" pitchFamily="34" charset="0"/>
                        </a:rPr>
                        <a:t>Noenoeng</a:t>
                      </a:r>
                      <a:r>
                        <a:rPr lang="en-US" sz="1200" dirty="0">
                          <a:latin typeface="Candara" panose="020E0502030303020204" pitchFamily="34" charset="0"/>
                        </a:rPr>
                        <a:t> </a:t>
                      </a:r>
                      <a:r>
                        <a:rPr lang="en-US" sz="1200" dirty="0" err="1">
                          <a:latin typeface="Candara" panose="020E0502030303020204" pitchFamily="34" charset="0"/>
                        </a:rPr>
                        <a:t>Tisnasaputra</a:t>
                      </a:r>
                      <a:r>
                        <a:rPr lang="en-US" sz="1200" dirty="0">
                          <a:latin typeface="Candara" panose="020E0502030303020204" pitchFamily="34" charset="0"/>
                        </a:rPr>
                        <a:t> No.16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40951250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andara" panose="020E0502030303020204" pitchFamily="34" charset="0"/>
                        </a:rPr>
                        <a:t>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ndara" panose="020E0502030303020204" pitchFamily="34" charset="0"/>
                        </a:rPr>
                        <a:t>Forum Lintas </a:t>
                      </a:r>
                      <a:r>
                        <a:rPr lang="en-US" sz="1200" dirty="0" err="1">
                          <a:latin typeface="Candara" panose="020E0502030303020204" pitchFamily="34" charset="0"/>
                        </a:rPr>
                        <a:t>Pelaku</a:t>
                      </a:r>
                      <a:r>
                        <a:rPr lang="en-US" sz="1200" dirty="0">
                          <a:latin typeface="Candara" panose="020E0502030303020204" pitchFamily="34" charset="0"/>
                        </a:rPr>
                        <a:t> (FLP)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ndara" panose="020E0502030303020204" pitchFamily="34" charset="0"/>
                        </a:rPr>
                        <a:t>Jl. </a:t>
                      </a:r>
                      <a:r>
                        <a:rPr lang="en-US" sz="1200" dirty="0" err="1">
                          <a:latin typeface="Candara" panose="020E0502030303020204" pitchFamily="34" charset="0"/>
                        </a:rPr>
                        <a:t>Dadaha</a:t>
                      </a:r>
                      <a:endParaRPr lang="en-US" sz="1200" dirty="0">
                        <a:latin typeface="Candara" panose="020E0502030303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7482764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andara" panose="020E0502030303020204" pitchFamily="34" charset="0"/>
                        </a:rPr>
                        <a:t>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ndara" panose="020E0502030303020204" pitchFamily="34" charset="0"/>
                        </a:rPr>
                        <a:t>Forum </a:t>
                      </a:r>
                      <a:r>
                        <a:rPr lang="en-US" sz="1200" dirty="0" err="1">
                          <a:latin typeface="Candara" panose="020E0502030303020204" pitchFamily="34" charset="0"/>
                        </a:rPr>
                        <a:t>Strategik</a:t>
                      </a:r>
                      <a:r>
                        <a:rPr lang="en-US" sz="1200" dirty="0">
                          <a:latin typeface="Candara" panose="020E0502030303020204" pitchFamily="34" charset="0"/>
                        </a:rPr>
                        <a:t> dan </a:t>
                      </a:r>
                      <a:r>
                        <a:rPr lang="en-US" sz="1200" dirty="0" err="1">
                          <a:latin typeface="Candara" panose="020E0502030303020204" pitchFamily="34" charset="0"/>
                        </a:rPr>
                        <a:t>Studi</a:t>
                      </a:r>
                      <a:r>
                        <a:rPr lang="en-US" sz="1200" dirty="0">
                          <a:latin typeface="Candara" panose="020E0502030303020204" pitchFamily="34" charset="0"/>
                        </a:rPr>
                        <a:t> </a:t>
                      </a:r>
                      <a:r>
                        <a:rPr lang="en-US" sz="1200" dirty="0" err="1">
                          <a:latin typeface="Candara" panose="020E0502030303020204" pitchFamily="34" charset="0"/>
                        </a:rPr>
                        <a:t>Tasikmalaya</a:t>
                      </a:r>
                      <a:r>
                        <a:rPr lang="en-US" sz="1200" dirty="0">
                          <a:latin typeface="Candara" panose="020E0502030303020204" pitchFamily="34" charset="0"/>
                        </a:rPr>
                        <a:t> (FS2T)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ndara" panose="020E0502030303020204" pitchFamily="34" charset="0"/>
                        </a:rPr>
                        <a:t>Jl. Benda </a:t>
                      </a:r>
                      <a:r>
                        <a:rPr lang="en-US" sz="1200" dirty="0" err="1">
                          <a:latin typeface="Candara" panose="020E0502030303020204" pitchFamily="34" charset="0"/>
                        </a:rPr>
                        <a:t>Ciranjang</a:t>
                      </a:r>
                      <a:r>
                        <a:rPr lang="en-US" sz="1200" dirty="0">
                          <a:latin typeface="Candara" panose="020E0502030303020204" pitchFamily="34" charset="0"/>
                        </a:rPr>
                        <a:t> 29, </a:t>
                      </a:r>
                      <a:r>
                        <a:rPr lang="en-US" sz="1200" dirty="0" err="1">
                          <a:latin typeface="Candara" panose="020E0502030303020204" pitchFamily="34" charset="0"/>
                        </a:rPr>
                        <a:t>Cikalang</a:t>
                      </a:r>
                      <a:endParaRPr lang="en-US" sz="1200" dirty="0">
                        <a:latin typeface="Candara" panose="020E0502030303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23853398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andara" panose="020E0502030303020204" pitchFamily="34" charset="0"/>
                        </a:rPr>
                        <a:t>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ndara" panose="020E0502030303020204" pitchFamily="34" charset="0"/>
                        </a:rPr>
                        <a:t>Badan </a:t>
                      </a:r>
                      <a:r>
                        <a:rPr lang="en-US" sz="1200" dirty="0" err="1">
                          <a:latin typeface="Candara" panose="020E0502030303020204" pitchFamily="34" charset="0"/>
                        </a:rPr>
                        <a:t>Koordinator</a:t>
                      </a:r>
                      <a:r>
                        <a:rPr lang="en-US" sz="1200" dirty="0">
                          <a:latin typeface="Candara" panose="020E0502030303020204" pitchFamily="34" charset="0"/>
                        </a:rPr>
                        <a:t> </a:t>
                      </a:r>
                      <a:r>
                        <a:rPr lang="en-US" sz="1200" dirty="0" err="1">
                          <a:latin typeface="Candara" panose="020E0502030303020204" pitchFamily="34" charset="0"/>
                        </a:rPr>
                        <a:t>Satuan</a:t>
                      </a:r>
                      <a:r>
                        <a:rPr lang="en-US" sz="1200" dirty="0">
                          <a:latin typeface="Candara" panose="020E0502030303020204" pitchFamily="34" charset="0"/>
                        </a:rPr>
                        <a:t> </a:t>
                      </a:r>
                      <a:r>
                        <a:rPr lang="en-US" sz="1200" dirty="0" err="1">
                          <a:latin typeface="Candara" panose="020E0502030303020204" pitchFamily="34" charset="0"/>
                        </a:rPr>
                        <a:t>Pengamanan</a:t>
                      </a:r>
                      <a:r>
                        <a:rPr lang="en-US" sz="1200" dirty="0">
                          <a:latin typeface="Candara" panose="020E0502030303020204" pitchFamily="34" charset="0"/>
                        </a:rPr>
                        <a:t> Wilayah </a:t>
                      </a:r>
                      <a:r>
                        <a:rPr lang="en-US" sz="1200" dirty="0" err="1">
                          <a:latin typeface="Candara" panose="020E0502030303020204" pitchFamily="34" charset="0"/>
                        </a:rPr>
                        <a:t>Polres</a:t>
                      </a:r>
                      <a:r>
                        <a:rPr lang="en-US" sz="1200" dirty="0">
                          <a:latin typeface="Candara" panose="020E0502030303020204" pitchFamily="34" charset="0"/>
                        </a:rPr>
                        <a:t> Kota </a:t>
                      </a:r>
                      <a:r>
                        <a:rPr lang="en-US" sz="1200" dirty="0" err="1">
                          <a:latin typeface="Candara" panose="020E0502030303020204" pitchFamily="34" charset="0"/>
                        </a:rPr>
                        <a:t>Tasikmalaya</a:t>
                      </a:r>
                      <a:endParaRPr lang="en-US" sz="1200" dirty="0">
                        <a:latin typeface="Candara" panose="020E0502030303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ndara" panose="020E0502030303020204" pitchFamily="34" charset="0"/>
                        </a:rPr>
                        <a:t>Jl. RE. </a:t>
                      </a:r>
                      <a:r>
                        <a:rPr lang="en-US" sz="1200" dirty="0" err="1">
                          <a:latin typeface="Candara" panose="020E0502030303020204" pitchFamily="34" charset="0"/>
                        </a:rPr>
                        <a:t>Martadinata</a:t>
                      </a:r>
                      <a:r>
                        <a:rPr lang="en-US" sz="1200" dirty="0">
                          <a:latin typeface="Candara" panose="020E0502030303020204" pitchFamily="34" charset="0"/>
                        </a:rPr>
                        <a:t> </a:t>
                      </a:r>
                      <a:r>
                        <a:rPr lang="en-US" sz="1200" dirty="0" err="1">
                          <a:latin typeface="Candara" panose="020E0502030303020204" pitchFamily="34" charset="0"/>
                        </a:rPr>
                        <a:t>Panyingkiran</a:t>
                      </a:r>
                      <a:r>
                        <a:rPr lang="en-US" sz="1200" dirty="0">
                          <a:latin typeface="Candara" panose="020E0502030303020204" pitchFamily="34" charset="0"/>
                        </a:rPr>
                        <a:t> I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42860516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andara" panose="020E0502030303020204" pitchFamily="34" charset="0"/>
                        </a:rPr>
                        <a:t>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ndara" panose="020E0502030303020204" pitchFamily="34" charset="0"/>
                        </a:rPr>
                        <a:t>Lembaga Amanah </a:t>
                      </a:r>
                      <a:r>
                        <a:rPr lang="en-US" sz="1200" dirty="0" err="1">
                          <a:latin typeface="Candara" panose="020E0502030303020204" pitchFamily="34" charset="0"/>
                        </a:rPr>
                        <a:t>Kesejahteraan</a:t>
                      </a:r>
                      <a:r>
                        <a:rPr lang="en-US" sz="1200" dirty="0">
                          <a:latin typeface="Candara" panose="020E0502030303020204" pitchFamily="34" charset="0"/>
                        </a:rPr>
                        <a:t> Rakyat (LAKRI)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ndara" panose="020E0502030303020204" pitchFamily="34" charset="0"/>
                        </a:rPr>
                        <a:t>Jl. </a:t>
                      </a:r>
                      <a:r>
                        <a:rPr lang="en-US" sz="1200" dirty="0" err="1">
                          <a:latin typeface="Candara" panose="020E0502030303020204" pitchFamily="34" charset="0"/>
                        </a:rPr>
                        <a:t>Sukapura</a:t>
                      </a:r>
                      <a:r>
                        <a:rPr lang="en-US" sz="1200" dirty="0">
                          <a:latin typeface="Candara" panose="020E0502030303020204" pitchFamily="34" charset="0"/>
                        </a:rPr>
                        <a:t> No.24 Pancasila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907126598"/>
                  </a:ext>
                </a:extLst>
              </a:tr>
            </a:tbl>
          </a:graphicData>
        </a:graphic>
      </p:graphicFrame>
      <p:cxnSp>
        <p:nvCxnSpPr>
          <p:cNvPr id="9" name="Straight Arrow Connector 8">
            <a:extLst>
              <a:ext uri="{FF2B5EF4-FFF2-40B4-BE49-F238E27FC236}">
                <a16:creationId xmlns="" xmlns:a16="http://schemas.microsoft.com/office/drawing/2014/main" id="{F0C94782-556A-4346-A634-E63433E81A44}"/>
              </a:ext>
            </a:extLst>
          </p:cNvPr>
          <p:cNvCxnSpPr>
            <a:cxnSpLocks/>
          </p:cNvCxnSpPr>
          <p:nvPr/>
        </p:nvCxnSpPr>
        <p:spPr>
          <a:xfrm>
            <a:off x="3200400" y="1511300"/>
            <a:ext cx="3797300" cy="13716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="" xmlns:a16="http://schemas.microsoft.com/office/drawing/2014/main" id="{DA6BBEEE-D575-4505-A59D-F7945E2BB41D}"/>
              </a:ext>
            </a:extLst>
          </p:cNvPr>
          <p:cNvCxnSpPr>
            <a:cxnSpLocks/>
          </p:cNvCxnSpPr>
          <p:nvPr/>
        </p:nvCxnSpPr>
        <p:spPr>
          <a:xfrm flipV="1">
            <a:off x="3200400" y="1511300"/>
            <a:ext cx="3200400" cy="103447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="" xmlns:a16="http://schemas.microsoft.com/office/drawing/2014/main" id="{3156D52E-5EE8-45A4-A7A0-A8652A72BF70}"/>
              </a:ext>
            </a:extLst>
          </p:cNvPr>
          <p:cNvCxnSpPr>
            <a:cxnSpLocks/>
          </p:cNvCxnSpPr>
          <p:nvPr/>
        </p:nvCxnSpPr>
        <p:spPr>
          <a:xfrm>
            <a:off x="3200400" y="3230715"/>
            <a:ext cx="42672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="" xmlns:a16="http://schemas.microsoft.com/office/drawing/2014/main" id="{B7239C26-D882-4569-B2ED-394FFFFFEB15}"/>
              </a:ext>
            </a:extLst>
          </p:cNvPr>
          <p:cNvCxnSpPr>
            <a:cxnSpLocks/>
          </p:cNvCxnSpPr>
          <p:nvPr/>
        </p:nvCxnSpPr>
        <p:spPr>
          <a:xfrm flipV="1">
            <a:off x="3200400" y="2997200"/>
            <a:ext cx="3962400" cy="76691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="" xmlns:a16="http://schemas.microsoft.com/office/drawing/2014/main" id="{E886BCB2-AB6C-4383-BABF-AD44FB44D074}"/>
              </a:ext>
            </a:extLst>
          </p:cNvPr>
          <p:cNvCxnSpPr>
            <a:cxnSpLocks/>
          </p:cNvCxnSpPr>
          <p:nvPr/>
        </p:nvCxnSpPr>
        <p:spPr>
          <a:xfrm flipV="1">
            <a:off x="3200399" y="3429000"/>
            <a:ext cx="4267201" cy="88004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="" xmlns:a16="http://schemas.microsoft.com/office/drawing/2014/main" id="{B80F650F-D783-4D64-9390-446351429E3B}"/>
              </a:ext>
            </a:extLst>
          </p:cNvPr>
          <p:cNvCxnSpPr>
            <a:cxnSpLocks/>
          </p:cNvCxnSpPr>
          <p:nvPr/>
        </p:nvCxnSpPr>
        <p:spPr>
          <a:xfrm flipV="1">
            <a:off x="3200398" y="2474922"/>
            <a:ext cx="4586354" cy="261607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="" xmlns:a16="http://schemas.microsoft.com/office/drawing/2014/main" id="{59F9944A-0A8C-4BF8-A3F9-ADEF8F0C060B}"/>
              </a:ext>
            </a:extLst>
          </p:cNvPr>
          <p:cNvCxnSpPr>
            <a:cxnSpLocks/>
          </p:cNvCxnSpPr>
          <p:nvPr/>
        </p:nvCxnSpPr>
        <p:spPr>
          <a:xfrm flipV="1">
            <a:off x="3200398" y="3521364"/>
            <a:ext cx="4404427" cy="220844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7274528"/>
      </p:ext>
    </p:extLst>
  </p:cSld>
  <p:clrMapOvr>
    <a:masterClrMapping/>
  </p:clrMapOvr>
  <p:transition spd="slow" advClick="0" advTm="3978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="" xmlns:a16="http://schemas.microsoft.com/office/drawing/2014/main" id="{F4E3A26F-E2C4-40E5-B2C0-53A6DE4C4491}"/>
              </a:ext>
            </a:extLst>
          </p:cNvPr>
          <p:cNvSpPr/>
          <p:nvPr/>
        </p:nvSpPr>
        <p:spPr>
          <a:xfrm>
            <a:off x="0" y="-15791"/>
            <a:ext cx="12192000" cy="740113"/>
          </a:xfrm>
          <a:prstGeom prst="rect">
            <a:avLst/>
          </a:prstGeom>
          <a:solidFill>
            <a:srgbClr val="009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324D2C08-1066-4486-8F34-ECF615012220}"/>
              </a:ext>
            </a:extLst>
          </p:cNvPr>
          <p:cNvSpPr/>
          <p:nvPr/>
        </p:nvSpPr>
        <p:spPr>
          <a:xfrm>
            <a:off x="3382823" y="724322"/>
            <a:ext cx="8809177" cy="6133677"/>
          </a:xfrm>
          <a:prstGeom prst="rect">
            <a:avLst/>
          </a:prstGeom>
          <a:solidFill>
            <a:srgbClr val="009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0809239D-292A-476A-B874-E27D409B676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9" t="5683" r="32954" b="25082"/>
          <a:stretch/>
        </p:blipFill>
        <p:spPr>
          <a:xfrm>
            <a:off x="3520049" y="872836"/>
            <a:ext cx="8533406" cy="5760193"/>
          </a:xfrm>
          <a:prstGeom prst="rect">
            <a:avLst/>
          </a:prstGeom>
        </p:spPr>
      </p:pic>
      <p:sp>
        <p:nvSpPr>
          <p:cNvPr id="6" name="Rounded Rectangle 5">
            <a:hlinkClick r:id="" action="ppaction://hlinkshowjump?jump=nextslide" highlightClick="1">
              <a:snd r:embed="rId3" name="click.wav"/>
            </a:hlinkClick>
          </p:cNvPr>
          <p:cNvSpPr/>
          <p:nvPr/>
        </p:nvSpPr>
        <p:spPr>
          <a:xfrm>
            <a:off x="10421257" y="6197600"/>
            <a:ext cx="1494972" cy="4354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  NEXT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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2ECE4015-3F09-4021-92D1-08491F1955E9}"/>
              </a:ext>
            </a:extLst>
          </p:cNvPr>
          <p:cNvSpPr/>
          <p:nvPr/>
        </p:nvSpPr>
        <p:spPr>
          <a:xfrm>
            <a:off x="932876" y="161471"/>
            <a:ext cx="9710057" cy="401381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DAFTAR ORGANISASI KEMASYARAKATAN DAN LEMBAGA SWADAYA MASYARAKAT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6F6E3374-168C-49F0-8B43-BB42F2803539}"/>
              </a:ext>
            </a:extLst>
          </p:cNvPr>
          <p:cNvSpPr/>
          <p:nvPr/>
        </p:nvSpPr>
        <p:spPr>
          <a:xfrm>
            <a:off x="0" y="724323"/>
            <a:ext cx="3382823" cy="6133677"/>
          </a:xfrm>
          <a:prstGeom prst="rect">
            <a:avLst/>
          </a:prstGeom>
          <a:solidFill>
            <a:srgbClr val="009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" name="Table 2">
            <a:extLst>
              <a:ext uri="{FF2B5EF4-FFF2-40B4-BE49-F238E27FC236}">
                <a16:creationId xmlns="" xmlns:a16="http://schemas.microsoft.com/office/drawing/2014/main" id="{BDA2B80E-D533-4118-AF72-51E7685701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2405304"/>
              </p:ext>
            </p:extLst>
          </p:nvPr>
        </p:nvGraphicFramePr>
        <p:xfrm>
          <a:off x="138546" y="888835"/>
          <a:ext cx="3244278" cy="46736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69454">
                  <a:extLst>
                    <a:ext uri="{9D8B030D-6E8A-4147-A177-3AD203B41FA5}">
                      <a16:colId xmlns="" xmlns:a16="http://schemas.microsoft.com/office/drawing/2014/main" val="1869788044"/>
                    </a:ext>
                  </a:extLst>
                </a:gridCol>
                <a:gridCol w="1536700">
                  <a:extLst>
                    <a:ext uri="{9D8B030D-6E8A-4147-A177-3AD203B41FA5}">
                      <a16:colId xmlns="" xmlns:a16="http://schemas.microsoft.com/office/drawing/2014/main" val="89465278"/>
                    </a:ext>
                  </a:extLst>
                </a:gridCol>
                <a:gridCol w="1338124">
                  <a:extLst>
                    <a:ext uri="{9D8B030D-6E8A-4147-A177-3AD203B41FA5}">
                      <a16:colId xmlns="" xmlns:a16="http://schemas.microsoft.com/office/drawing/2014/main" val="28459440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Nama </a:t>
                      </a:r>
                      <a:r>
                        <a:rPr lang="en-US" sz="1100" dirty="0" err="1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Organisasi</a:t>
                      </a:r>
                      <a:endParaRPr lang="en-US" sz="14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Alamat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2085789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andara" panose="020E0502030303020204" pitchFamily="34" charset="0"/>
                        </a:rPr>
                        <a:t>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ndara" panose="020E0502030303020204" pitchFamily="34" charset="0"/>
                        </a:rPr>
                        <a:t>Lembaga Pendidikan dan </a:t>
                      </a:r>
                      <a:r>
                        <a:rPr lang="en-US" sz="1200" dirty="0" err="1">
                          <a:latin typeface="Candara" panose="020E0502030303020204" pitchFamily="34" charset="0"/>
                        </a:rPr>
                        <a:t>Pemberdayaan</a:t>
                      </a:r>
                      <a:r>
                        <a:rPr lang="en-US" sz="1200" dirty="0">
                          <a:latin typeface="Candara" panose="020E0502030303020204" pitchFamily="34" charset="0"/>
                        </a:rPr>
                        <a:t> Masyarakat </a:t>
                      </a:r>
                      <a:r>
                        <a:rPr lang="en-US" sz="1200" dirty="0" err="1">
                          <a:latin typeface="Candara" panose="020E0502030303020204" pitchFamily="34" charset="0"/>
                        </a:rPr>
                        <a:t>Galunggung</a:t>
                      </a:r>
                      <a:r>
                        <a:rPr lang="en-US" sz="1200" dirty="0">
                          <a:latin typeface="Candara" panose="020E0502030303020204" pitchFamily="34" charset="0"/>
                        </a:rPr>
                        <a:t> (LP2M)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ndara" panose="020E0502030303020204" pitchFamily="34" charset="0"/>
                        </a:rPr>
                        <a:t>Jl. </a:t>
                      </a:r>
                      <a:r>
                        <a:rPr lang="en-US" sz="1200" dirty="0" err="1">
                          <a:latin typeface="Candara" panose="020E0502030303020204" pitchFamily="34" charset="0"/>
                        </a:rPr>
                        <a:t>Leuwidahu</a:t>
                      </a:r>
                      <a:r>
                        <a:rPr lang="en-US" sz="1200" dirty="0">
                          <a:latin typeface="Candara" panose="020E0502030303020204" pitchFamily="34" charset="0"/>
                        </a:rPr>
                        <a:t> No.54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33990874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andara" panose="020E0502030303020204" pitchFamily="34" charset="0"/>
                        </a:rPr>
                        <a:t>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 err="1">
                          <a:latin typeface="Candara" panose="020E0502030303020204" pitchFamily="34" charset="0"/>
                        </a:rPr>
                        <a:t>Hizbut</a:t>
                      </a:r>
                      <a:r>
                        <a:rPr lang="en-US" sz="1200" dirty="0">
                          <a:latin typeface="Candara" panose="020E0502030303020204" pitchFamily="34" charset="0"/>
                        </a:rPr>
                        <a:t> Tahrir Indonesia (HTI)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ndara" panose="020E0502030303020204" pitchFamily="34" charset="0"/>
                        </a:rPr>
                        <a:t>Jl. </a:t>
                      </a:r>
                      <a:r>
                        <a:rPr lang="en-US" sz="1200" dirty="0" err="1">
                          <a:latin typeface="Candara" panose="020E0502030303020204" pitchFamily="34" charset="0"/>
                        </a:rPr>
                        <a:t>Winaya</a:t>
                      </a:r>
                      <a:r>
                        <a:rPr lang="en-US" sz="1200" dirty="0">
                          <a:latin typeface="Candara" panose="020E0502030303020204" pitchFamily="34" charset="0"/>
                        </a:rPr>
                        <a:t> V No.115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6093892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andara" panose="020E0502030303020204" pitchFamily="34" charset="0"/>
                        </a:rPr>
                        <a:t>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ndara" panose="020E0502030303020204" pitchFamily="34" charset="0"/>
                        </a:rPr>
                        <a:t>LSM Duta </a:t>
                      </a:r>
                      <a:r>
                        <a:rPr lang="en-US" sz="1200" dirty="0" err="1">
                          <a:latin typeface="Candara" panose="020E0502030303020204" pitchFamily="34" charset="0"/>
                        </a:rPr>
                        <a:t>Komunika</a:t>
                      </a:r>
                      <a:endParaRPr lang="en-US" sz="1200" dirty="0">
                        <a:latin typeface="Candara" panose="020E0502030303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ndara" panose="020E0502030303020204" pitchFamily="34" charset="0"/>
                        </a:rPr>
                        <a:t>Jl. Jl. Benda Blk No.11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30328223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andara" panose="020E0502030303020204" pitchFamily="34" charset="0"/>
                        </a:rPr>
                        <a:t>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ndara" panose="020E0502030303020204" pitchFamily="34" charset="0"/>
                        </a:rPr>
                        <a:t>AVALOKITESVARA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ndara" panose="020E0502030303020204" pitchFamily="34" charset="0"/>
                        </a:rPr>
                        <a:t>Jl. Pemuda No.11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8324895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andara" panose="020E0502030303020204" pitchFamily="34" charset="0"/>
                        </a:rPr>
                        <a:t>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 err="1">
                          <a:latin typeface="Candara" panose="020E0502030303020204" pitchFamily="34" charset="0"/>
                        </a:rPr>
                        <a:t>Generasi</a:t>
                      </a:r>
                      <a:r>
                        <a:rPr lang="en-US" sz="1200" dirty="0">
                          <a:latin typeface="Candara" panose="020E0502030303020204" pitchFamily="34" charset="0"/>
                        </a:rPr>
                        <a:t> Muda </a:t>
                      </a:r>
                      <a:r>
                        <a:rPr lang="en-US" sz="1200" dirty="0" err="1">
                          <a:latin typeface="Candara" panose="020E0502030303020204" pitchFamily="34" charset="0"/>
                        </a:rPr>
                        <a:t>Demokrat</a:t>
                      </a:r>
                      <a:r>
                        <a:rPr lang="en-US" sz="1200" dirty="0">
                          <a:latin typeface="Candara" panose="020E0502030303020204" pitchFamily="34" charset="0"/>
                        </a:rPr>
                        <a:t> (GMD)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ndara" panose="020E0502030303020204" pitchFamily="34" charset="0"/>
                        </a:rPr>
                        <a:t>Jl. </a:t>
                      </a:r>
                      <a:r>
                        <a:rPr lang="en-US" sz="1200" dirty="0" err="1">
                          <a:latin typeface="Candara" panose="020E0502030303020204" pitchFamily="34" charset="0"/>
                        </a:rPr>
                        <a:t>Galunggung</a:t>
                      </a:r>
                      <a:r>
                        <a:rPr lang="en-US" sz="1200" dirty="0">
                          <a:latin typeface="Candara" panose="020E0502030303020204" pitchFamily="34" charset="0"/>
                        </a:rPr>
                        <a:t> No.11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41211293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andara" panose="020E0502030303020204" pitchFamily="34" charset="0"/>
                        </a:rPr>
                        <a:t>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 err="1">
                          <a:latin typeface="Candara" panose="020E0502030303020204" pitchFamily="34" charset="0"/>
                        </a:rPr>
                        <a:t>Pimpinan</a:t>
                      </a:r>
                      <a:r>
                        <a:rPr lang="en-US" sz="1200" dirty="0">
                          <a:latin typeface="Candara" panose="020E0502030303020204" pitchFamily="34" charset="0"/>
                        </a:rPr>
                        <a:t> Cabang </a:t>
                      </a:r>
                      <a:r>
                        <a:rPr lang="en-US" sz="1200" dirty="0" err="1">
                          <a:latin typeface="Candara" panose="020E0502030303020204" pitchFamily="34" charset="0"/>
                        </a:rPr>
                        <a:t>Serikat</a:t>
                      </a:r>
                      <a:r>
                        <a:rPr lang="en-US" sz="1200" dirty="0">
                          <a:latin typeface="Candara" panose="020E0502030303020204" pitchFamily="34" charset="0"/>
                        </a:rPr>
                        <a:t> </a:t>
                      </a:r>
                      <a:r>
                        <a:rPr lang="en-US" sz="1200" dirty="0" err="1">
                          <a:latin typeface="Candara" panose="020E0502030303020204" pitchFamily="34" charset="0"/>
                        </a:rPr>
                        <a:t>Pekerja</a:t>
                      </a:r>
                      <a:r>
                        <a:rPr lang="en-US" sz="1200" dirty="0">
                          <a:latin typeface="Candara" panose="020E0502030303020204" pitchFamily="34" charset="0"/>
                        </a:rPr>
                        <a:t> </a:t>
                      </a:r>
                      <a:r>
                        <a:rPr lang="en-US" sz="1200" dirty="0" err="1">
                          <a:latin typeface="Candara" panose="020E0502030303020204" pitchFamily="34" charset="0"/>
                        </a:rPr>
                        <a:t>Transportasi</a:t>
                      </a:r>
                      <a:r>
                        <a:rPr lang="en-US" sz="1200" dirty="0">
                          <a:latin typeface="Candara" panose="020E0502030303020204" pitchFamily="34" charset="0"/>
                        </a:rPr>
                        <a:t> </a:t>
                      </a:r>
                      <a:r>
                        <a:rPr lang="en-US" sz="1200" dirty="0" err="1">
                          <a:latin typeface="Candara" panose="020E0502030303020204" pitchFamily="34" charset="0"/>
                        </a:rPr>
                        <a:t>Darat</a:t>
                      </a:r>
                      <a:r>
                        <a:rPr lang="en-US" sz="1200" dirty="0">
                          <a:latin typeface="Candara" panose="020E0502030303020204" pitchFamily="34" charset="0"/>
                        </a:rPr>
                        <a:t> (PC SPTD)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ndara" panose="020E0502030303020204" pitchFamily="34" charset="0"/>
                        </a:rPr>
                        <a:t>Jl. Ruko Permata </a:t>
                      </a:r>
                      <a:r>
                        <a:rPr lang="en-US" sz="1200" dirty="0" err="1">
                          <a:latin typeface="Candara" panose="020E0502030303020204" pitchFamily="34" charset="0"/>
                        </a:rPr>
                        <a:t>Permai</a:t>
                      </a:r>
                      <a:r>
                        <a:rPr lang="en-US" sz="1200" dirty="0">
                          <a:latin typeface="Candara" panose="020E0502030303020204" pitchFamily="34" charset="0"/>
                        </a:rPr>
                        <a:t> No.4 Jl. </a:t>
                      </a:r>
                      <a:r>
                        <a:rPr lang="en-US" sz="1200" dirty="0" err="1">
                          <a:latin typeface="Candara" panose="020E0502030303020204" pitchFamily="34" charset="0"/>
                        </a:rPr>
                        <a:t>Letkol</a:t>
                      </a:r>
                      <a:r>
                        <a:rPr lang="en-US" sz="1200" dirty="0">
                          <a:latin typeface="Candara" panose="020E0502030303020204" pitchFamily="34" charset="0"/>
                        </a:rPr>
                        <a:t> RE </a:t>
                      </a:r>
                      <a:r>
                        <a:rPr lang="en-US" sz="1200" dirty="0" err="1">
                          <a:latin typeface="Candara" panose="020E0502030303020204" pitchFamily="34" charset="0"/>
                        </a:rPr>
                        <a:t>Jaelani</a:t>
                      </a:r>
                      <a:endParaRPr lang="en-US" sz="1200" dirty="0">
                        <a:latin typeface="Candara" panose="020E0502030303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516623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andara" panose="020E0502030303020204" pitchFamily="34" charset="0"/>
                        </a:rPr>
                        <a:t>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 err="1">
                          <a:latin typeface="Candara" panose="020E0502030303020204" pitchFamily="34" charset="0"/>
                        </a:rPr>
                        <a:t>Karang</a:t>
                      </a:r>
                      <a:r>
                        <a:rPr lang="en-US" sz="1200" dirty="0">
                          <a:latin typeface="Candara" panose="020E0502030303020204" pitchFamily="34" charset="0"/>
                        </a:rPr>
                        <a:t> </a:t>
                      </a:r>
                      <a:r>
                        <a:rPr lang="en-US" sz="1200" dirty="0" err="1">
                          <a:latin typeface="Candara" panose="020E0502030303020204" pitchFamily="34" charset="0"/>
                        </a:rPr>
                        <a:t>Taruna</a:t>
                      </a:r>
                      <a:r>
                        <a:rPr lang="en-US" sz="1200" dirty="0">
                          <a:latin typeface="Candara" panose="020E0502030303020204" pitchFamily="34" charset="0"/>
                        </a:rPr>
                        <a:t> Kota </a:t>
                      </a:r>
                      <a:r>
                        <a:rPr lang="en-US" sz="1200" dirty="0" err="1">
                          <a:latin typeface="Candara" panose="020E0502030303020204" pitchFamily="34" charset="0"/>
                        </a:rPr>
                        <a:t>Tasikmalaya</a:t>
                      </a:r>
                      <a:endParaRPr lang="en-US" sz="1200" dirty="0">
                        <a:latin typeface="Candara" panose="020E0502030303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ndara" panose="020E0502030303020204" pitchFamily="34" charset="0"/>
                        </a:rPr>
                        <a:t>Jl. </a:t>
                      </a:r>
                      <a:r>
                        <a:rPr lang="en-US" sz="1200" dirty="0" err="1">
                          <a:latin typeface="Candara" panose="020E0502030303020204" pitchFamily="34" charset="0"/>
                        </a:rPr>
                        <a:t>Noenong</a:t>
                      </a:r>
                      <a:r>
                        <a:rPr lang="en-US" sz="1200" dirty="0">
                          <a:latin typeface="Candara" panose="020E0502030303020204" pitchFamily="34" charset="0"/>
                        </a:rPr>
                        <a:t> </a:t>
                      </a:r>
                      <a:r>
                        <a:rPr lang="en-US" sz="1200" dirty="0" err="1">
                          <a:latin typeface="Candara" panose="020E0502030303020204" pitchFamily="34" charset="0"/>
                        </a:rPr>
                        <a:t>Tisnasaputra</a:t>
                      </a:r>
                      <a:r>
                        <a:rPr lang="en-US" sz="1200" dirty="0">
                          <a:latin typeface="Candara" panose="020E0502030303020204" pitchFamily="34" charset="0"/>
                        </a:rPr>
                        <a:t> No.5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31838519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andara" panose="020E0502030303020204" pitchFamily="34" charset="0"/>
                        </a:rPr>
                        <a:t>35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ndara" panose="020E0502030303020204" pitchFamily="34" charset="0"/>
                        </a:rPr>
                        <a:t>Gerakan Rakyat Indonesia (GRI)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ndara" panose="020E0502030303020204" pitchFamily="34" charset="0"/>
                        </a:rPr>
                        <a:t>Jl. </a:t>
                      </a:r>
                      <a:r>
                        <a:rPr lang="en-US" sz="1200" dirty="0" err="1">
                          <a:latin typeface="Candara" panose="020E0502030303020204" pitchFamily="34" charset="0"/>
                        </a:rPr>
                        <a:t>Siliwangi</a:t>
                      </a:r>
                      <a:r>
                        <a:rPr lang="en-US" sz="1200" dirty="0">
                          <a:latin typeface="Candara" panose="020E0502030303020204" pitchFamily="34" charset="0"/>
                        </a:rPr>
                        <a:t> </a:t>
                      </a:r>
                      <a:r>
                        <a:rPr lang="en-US" sz="1200" dirty="0" err="1">
                          <a:latin typeface="Candara" panose="020E0502030303020204" pitchFamily="34" charset="0"/>
                        </a:rPr>
                        <a:t>Pondok</a:t>
                      </a:r>
                      <a:r>
                        <a:rPr lang="en-US" sz="1200" dirty="0">
                          <a:latin typeface="Candara" panose="020E0502030303020204" pitchFamily="34" charset="0"/>
                        </a:rPr>
                        <a:t> </a:t>
                      </a:r>
                      <a:r>
                        <a:rPr lang="en-US" sz="1200" dirty="0" err="1">
                          <a:latin typeface="Candara" panose="020E0502030303020204" pitchFamily="34" charset="0"/>
                        </a:rPr>
                        <a:t>Bonarki</a:t>
                      </a:r>
                      <a:endParaRPr lang="en-US" sz="1200" dirty="0">
                        <a:latin typeface="Candara" panose="020E0502030303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2798284044"/>
                  </a:ext>
                </a:extLst>
              </a:tr>
            </a:tbl>
          </a:graphicData>
        </a:graphic>
      </p:graphicFrame>
      <p:cxnSp>
        <p:nvCxnSpPr>
          <p:cNvPr id="9" name="Straight Arrow Connector 8">
            <a:extLst>
              <a:ext uri="{FF2B5EF4-FFF2-40B4-BE49-F238E27FC236}">
                <a16:creationId xmlns="" xmlns:a16="http://schemas.microsoft.com/office/drawing/2014/main" id="{F0C94782-556A-4346-A634-E63433E81A44}"/>
              </a:ext>
            </a:extLst>
          </p:cNvPr>
          <p:cNvCxnSpPr>
            <a:cxnSpLocks/>
          </p:cNvCxnSpPr>
          <p:nvPr/>
        </p:nvCxnSpPr>
        <p:spPr>
          <a:xfrm>
            <a:off x="3200400" y="1511300"/>
            <a:ext cx="31369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="" xmlns:a16="http://schemas.microsoft.com/office/drawing/2014/main" id="{F6693211-501C-4238-A8B9-A4B662676044}"/>
              </a:ext>
            </a:extLst>
          </p:cNvPr>
          <p:cNvCxnSpPr>
            <a:cxnSpLocks/>
          </p:cNvCxnSpPr>
          <p:nvPr/>
        </p:nvCxnSpPr>
        <p:spPr>
          <a:xfrm>
            <a:off x="3200400" y="2260600"/>
            <a:ext cx="4584700" cy="7239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="" xmlns:a16="http://schemas.microsoft.com/office/drawing/2014/main" id="{03BFAB87-5030-4135-9771-D54239788877}"/>
              </a:ext>
            </a:extLst>
          </p:cNvPr>
          <p:cNvCxnSpPr>
            <a:cxnSpLocks/>
          </p:cNvCxnSpPr>
          <p:nvPr/>
        </p:nvCxnSpPr>
        <p:spPr>
          <a:xfrm>
            <a:off x="3224651" y="2705100"/>
            <a:ext cx="4369949" cy="6096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="" xmlns:a16="http://schemas.microsoft.com/office/drawing/2014/main" id="{CB06C35F-3CCE-41ED-BEE1-8086755254E1}"/>
              </a:ext>
            </a:extLst>
          </p:cNvPr>
          <p:cNvCxnSpPr>
            <a:cxnSpLocks/>
          </p:cNvCxnSpPr>
          <p:nvPr/>
        </p:nvCxnSpPr>
        <p:spPr>
          <a:xfrm flipV="1">
            <a:off x="3224651" y="2705099"/>
            <a:ext cx="3861949" cy="45728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="" xmlns:a16="http://schemas.microsoft.com/office/drawing/2014/main" id="{8D4D1639-78B1-490E-AA94-D0DDE7718345}"/>
              </a:ext>
            </a:extLst>
          </p:cNvPr>
          <p:cNvCxnSpPr>
            <a:cxnSpLocks/>
          </p:cNvCxnSpPr>
          <p:nvPr/>
        </p:nvCxnSpPr>
        <p:spPr>
          <a:xfrm flipV="1">
            <a:off x="3248902" y="3429000"/>
            <a:ext cx="4345698" cy="17788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="" xmlns:a16="http://schemas.microsoft.com/office/drawing/2014/main" id="{E18B6661-5398-40E3-B61A-B0044965FB5F}"/>
              </a:ext>
            </a:extLst>
          </p:cNvPr>
          <p:cNvCxnSpPr>
            <a:cxnSpLocks/>
          </p:cNvCxnSpPr>
          <p:nvPr/>
        </p:nvCxnSpPr>
        <p:spPr>
          <a:xfrm flipV="1">
            <a:off x="3248902" y="3060658"/>
            <a:ext cx="3837698" cy="128633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="" xmlns:a16="http://schemas.microsoft.com/office/drawing/2014/main" id="{F67B4192-D5CC-4C34-A9E9-4CEA0A940536}"/>
              </a:ext>
            </a:extLst>
          </p:cNvPr>
          <p:cNvCxnSpPr>
            <a:cxnSpLocks/>
          </p:cNvCxnSpPr>
          <p:nvPr/>
        </p:nvCxnSpPr>
        <p:spPr>
          <a:xfrm flipV="1">
            <a:off x="3273153" y="3606882"/>
            <a:ext cx="4321447" cy="124625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="" xmlns:a16="http://schemas.microsoft.com/office/drawing/2014/main" id="{F519FC29-A087-4FD5-86B0-140FB8891D42}"/>
              </a:ext>
            </a:extLst>
          </p:cNvPr>
          <p:cNvCxnSpPr>
            <a:cxnSpLocks/>
          </p:cNvCxnSpPr>
          <p:nvPr/>
        </p:nvCxnSpPr>
        <p:spPr>
          <a:xfrm flipV="1">
            <a:off x="3261027" y="3517942"/>
            <a:ext cx="4244673" cy="178062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9847328"/>
      </p:ext>
    </p:extLst>
  </p:cSld>
  <p:clrMapOvr>
    <a:masterClrMapping/>
  </p:clrMapOvr>
  <p:transition spd="slow" advClick="0" advTm="4197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="" xmlns:a16="http://schemas.microsoft.com/office/drawing/2014/main" id="{F4E3A26F-E2C4-40E5-B2C0-53A6DE4C4491}"/>
              </a:ext>
            </a:extLst>
          </p:cNvPr>
          <p:cNvSpPr/>
          <p:nvPr/>
        </p:nvSpPr>
        <p:spPr>
          <a:xfrm>
            <a:off x="0" y="-15791"/>
            <a:ext cx="12192000" cy="740113"/>
          </a:xfrm>
          <a:prstGeom prst="rect">
            <a:avLst/>
          </a:prstGeom>
          <a:solidFill>
            <a:srgbClr val="009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324D2C08-1066-4486-8F34-ECF615012220}"/>
              </a:ext>
            </a:extLst>
          </p:cNvPr>
          <p:cNvSpPr/>
          <p:nvPr/>
        </p:nvSpPr>
        <p:spPr>
          <a:xfrm>
            <a:off x="3382823" y="724322"/>
            <a:ext cx="8809177" cy="6133677"/>
          </a:xfrm>
          <a:prstGeom prst="rect">
            <a:avLst/>
          </a:prstGeom>
          <a:solidFill>
            <a:srgbClr val="009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0809239D-292A-476A-B874-E27D409B676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9" t="5683" r="32954" b="25082"/>
          <a:stretch/>
        </p:blipFill>
        <p:spPr>
          <a:xfrm>
            <a:off x="3520049" y="872836"/>
            <a:ext cx="8533406" cy="5760193"/>
          </a:xfrm>
          <a:prstGeom prst="rect">
            <a:avLst/>
          </a:prstGeom>
        </p:spPr>
      </p:pic>
      <p:sp>
        <p:nvSpPr>
          <p:cNvPr id="6" name="Rounded Rectangle 5">
            <a:hlinkClick r:id="" action="ppaction://hlinkshowjump?jump=nextslide" highlightClick="1">
              <a:snd r:embed="rId3" name="click.wav"/>
            </a:hlinkClick>
          </p:cNvPr>
          <p:cNvSpPr/>
          <p:nvPr/>
        </p:nvSpPr>
        <p:spPr>
          <a:xfrm>
            <a:off x="10421257" y="6197600"/>
            <a:ext cx="1494972" cy="4354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  NEXT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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2ECE4015-3F09-4021-92D1-08491F1955E9}"/>
              </a:ext>
            </a:extLst>
          </p:cNvPr>
          <p:cNvSpPr/>
          <p:nvPr/>
        </p:nvSpPr>
        <p:spPr>
          <a:xfrm>
            <a:off x="932876" y="161471"/>
            <a:ext cx="9710057" cy="401381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DAFTAR ORGANISASI KEMASYARAKATAN DAN LEMBAGA SWADAYA MASYARAKAT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6F6E3374-168C-49F0-8B43-BB42F2803539}"/>
              </a:ext>
            </a:extLst>
          </p:cNvPr>
          <p:cNvSpPr/>
          <p:nvPr/>
        </p:nvSpPr>
        <p:spPr>
          <a:xfrm>
            <a:off x="0" y="724323"/>
            <a:ext cx="3382823" cy="6133677"/>
          </a:xfrm>
          <a:prstGeom prst="rect">
            <a:avLst/>
          </a:prstGeom>
          <a:solidFill>
            <a:srgbClr val="009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" name="Table 2">
            <a:extLst>
              <a:ext uri="{FF2B5EF4-FFF2-40B4-BE49-F238E27FC236}">
                <a16:creationId xmlns="" xmlns:a16="http://schemas.microsoft.com/office/drawing/2014/main" id="{BDA2B80E-D533-4118-AF72-51E7685701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7846410"/>
              </p:ext>
            </p:extLst>
          </p:nvPr>
        </p:nvGraphicFramePr>
        <p:xfrm>
          <a:off x="138546" y="888835"/>
          <a:ext cx="3244278" cy="55829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69454">
                  <a:extLst>
                    <a:ext uri="{9D8B030D-6E8A-4147-A177-3AD203B41FA5}">
                      <a16:colId xmlns="" xmlns:a16="http://schemas.microsoft.com/office/drawing/2014/main" val="1869788044"/>
                    </a:ext>
                  </a:extLst>
                </a:gridCol>
                <a:gridCol w="1536700">
                  <a:extLst>
                    <a:ext uri="{9D8B030D-6E8A-4147-A177-3AD203B41FA5}">
                      <a16:colId xmlns="" xmlns:a16="http://schemas.microsoft.com/office/drawing/2014/main" val="89465278"/>
                    </a:ext>
                  </a:extLst>
                </a:gridCol>
                <a:gridCol w="1338124">
                  <a:extLst>
                    <a:ext uri="{9D8B030D-6E8A-4147-A177-3AD203B41FA5}">
                      <a16:colId xmlns="" xmlns:a16="http://schemas.microsoft.com/office/drawing/2014/main" val="28459440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Nama </a:t>
                      </a:r>
                      <a:r>
                        <a:rPr lang="en-US" sz="1100" dirty="0" err="1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Organisasi</a:t>
                      </a:r>
                      <a:endParaRPr lang="en-US" sz="14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Alamat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2085789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andara" panose="020E0502030303020204" pitchFamily="34" charset="0"/>
                        </a:rPr>
                        <a:t>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ndara" panose="020E0502030303020204" pitchFamily="34" charset="0"/>
                        </a:rPr>
                        <a:t>Forum Sakinah Kota </a:t>
                      </a:r>
                      <a:r>
                        <a:rPr lang="en-US" sz="1200" dirty="0" err="1">
                          <a:latin typeface="Candara" panose="020E0502030303020204" pitchFamily="34" charset="0"/>
                        </a:rPr>
                        <a:t>Tasikmalaya</a:t>
                      </a:r>
                      <a:endParaRPr lang="en-US" sz="1200" dirty="0">
                        <a:latin typeface="Candara" panose="020E0502030303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ndara" panose="020E0502030303020204" pitchFamily="34" charset="0"/>
                        </a:rPr>
                        <a:t>Jl. </a:t>
                      </a:r>
                      <a:r>
                        <a:rPr lang="en-US" sz="1200" dirty="0" err="1">
                          <a:latin typeface="Candara" panose="020E0502030303020204" pitchFamily="34" charset="0"/>
                        </a:rPr>
                        <a:t>Sutisna</a:t>
                      </a:r>
                      <a:r>
                        <a:rPr lang="en-US" sz="1200" dirty="0">
                          <a:latin typeface="Candara" panose="020E0502030303020204" pitchFamily="34" charset="0"/>
                        </a:rPr>
                        <a:t> </a:t>
                      </a:r>
                      <a:r>
                        <a:rPr lang="en-US" sz="1200" dirty="0" err="1">
                          <a:latin typeface="Candara" panose="020E0502030303020204" pitchFamily="34" charset="0"/>
                        </a:rPr>
                        <a:t>Senjaya</a:t>
                      </a:r>
                      <a:r>
                        <a:rPr lang="en-US" sz="1200" dirty="0">
                          <a:latin typeface="Candara" panose="020E0502030303020204" pitchFamily="34" charset="0"/>
                        </a:rPr>
                        <a:t> No. 173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33990874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andara" panose="020E0502030303020204" pitchFamily="34" charset="0"/>
                        </a:rPr>
                        <a:t>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ndara" panose="020E0502030303020204" pitchFamily="34" charset="0"/>
                        </a:rPr>
                        <a:t>Gerakan </a:t>
                      </a:r>
                      <a:r>
                        <a:rPr lang="en-US" sz="1200" dirty="0" err="1">
                          <a:latin typeface="Candara" panose="020E0502030303020204" pitchFamily="34" charset="0"/>
                        </a:rPr>
                        <a:t>Mahasiswa</a:t>
                      </a:r>
                      <a:r>
                        <a:rPr lang="en-US" sz="1200" dirty="0">
                          <a:latin typeface="Candara" panose="020E0502030303020204" pitchFamily="34" charset="0"/>
                        </a:rPr>
                        <a:t> Pemuda Indonesia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ndara" panose="020E0502030303020204" pitchFamily="34" charset="0"/>
                        </a:rPr>
                        <a:t>Jl. Peta </a:t>
                      </a:r>
                      <a:r>
                        <a:rPr lang="en-US" sz="1200" dirty="0" err="1">
                          <a:latin typeface="Candara" panose="020E0502030303020204" pitchFamily="34" charset="0"/>
                        </a:rPr>
                        <a:t>Babakan</a:t>
                      </a:r>
                      <a:r>
                        <a:rPr lang="en-US" sz="1200" dirty="0">
                          <a:latin typeface="Candara" panose="020E0502030303020204" pitchFamily="34" charset="0"/>
                        </a:rPr>
                        <a:t> </a:t>
                      </a:r>
                      <a:r>
                        <a:rPr lang="en-US" sz="1200" dirty="0" err="1">
                          <a:latin typeface="Candara" panose="020E0502030303020204" pitchFamily="34" charset="0"/>
                        </a:rPr>
                        <a:t>Muncang</a:t>
                      </a:r>
                      <a:r>
                        <a:rPr lang="en-US" sz="1200" dirty="0">
                          <a:latin typeface="Candara" panose="020E0502030303020204" pitchFamily="34" charset="0"/>
                        </a:rPr>
                        <a:t> No.12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2786660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andara" panose="020E0502030303020204" pitchFamily="34" charset="0"/>
                        </a:rPr>
                        <a:t>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ndara" panose="020E0502030303020204" pitchFamily="34" charset="0"/>
                        </a:rPr>
                        <a:t>Lembaga </a:t>
                      </a:r>
                      <a:r>
                        <a:rPr lang="en-US" sz="1200" dirty="0" err="1">
                          <a:latin typeface="Candara" panose="020E0502030303020204" pitchFamily="34" charset="0"/>
                        </a:rPr>
                        <a:t>Bantuan</a:t>
                      </a:r>
                      <a:r>
                        <a:rPr lang="en-US" sz="1200" dirty="0">
                          <a:latin typeface="Candara" panose="020E0502030303020204" pitchFamily="34" charset="0"/>
                        </a:rPr>
                        <a:t> </a:t>
                      </a:r>
                      <a:r>
                        <a:rPr lang="en-US" sz="1200" dirty="0" err="1">
                          <a:latin typeface="Candara" panose="020E0502030303020204" pitchFamily="34" charset="0"/>
                        </a:rPr>
                        <a:t>Cinta</a:t>
                      </a:r>
                      <a:r>
                        <a:rPr lang="en-US" sz="1200" dirty="0">
                          <a:latin typeface="Candara" panose="020E0502030303020204" pitchFamily="34" charset="0"/>
                        </a:rPr>
                        <a:t> (LBC)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ndara" panose="020E0502030303020204" pitchFamily="34" charset="0"/>
                        </a:rPr>
                        <a:t>Jl. RE. </a:t>
                      </a:r>
                      <a:r>
                        <a:rPr lang="en-US" sz="1200" dirty="0" err="1">
                          <a:latin typeface="Candara" panose="020E0502030303020204" pitchFamily="34" charset="0"/>
                        </a:rPr>
                        <a:t>Martadinata</a:t>
                      </a:r>
                      <a:r>
                        <a:rPr lang="en-US" sz="1200" dirty="0">
                          <a:latin typeface="Candara" panose="020E0502030303020204" pitchFamily="34" charset="0"/>
                        </a:rPr>
                        <a:t> RT.03.01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28276947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andara" panose="020E0502030303020204" pitchFamily="34" charset="0"/>
                        </a:rPr>
                        <a:t>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 err="1">
                          <a:latin typeface="Candara" panose="020E0502030303020204" pitchFamily="34" charset="0"/>
                        </a:rPr>
                        <a:t>Komunitas</a:t>
                      </a:r>
                      <a:r>
                        <a:rPr lang="en-US" sz="1200" dirty="0">
                          <a:latin typeface="Candara" panose="020E0502030303020204" pitchFamily="34" charset="0"/>
                        </a:rPr>
                        <a:t> </a:t>
                      </a:r>
                      <a:r>
                        <a:rPr lang="en-US" sz="1200" dirty="0" err="1">
                          <a:latin typeface="Candara" panose="020E0502030303020204" pitchFamily="34" charset="0"/>
                        </a:rPr>
                        <a:t>Pemusik</a:t>
                      </a:r>
                      <a:r>
                        <a:rPr lang="en-US" sz="1200" dirty="0">
                          <a:latin typeface="Candara" panose="020E0502030303020204" pitchFamily="34" charset="0"/>
                        </a:rPr>
                        <a:t> Jalan </a:t>
                      </a:r>
                      <a:r>
                        <a:rPr lang="en-US" sz="1200" dirty="0" err="1">
                          <a:latin typeface="Candara" panose="020E0502030303020204" pitchFamily="34" charset="0"/>
                        </a:rPr>
                        <a:t>Tasikmalaya</a:t>
                      </a:r>
                      <a:r>
                        <a:rPr lang="en-US" sz="1200" dirty="0">
                          <a:latin typeface="Candara" panose="020E0502030303020204" pitchFamily="34" charset="0"/>
                        </a:rPr>
                        <a:t> (KPJ)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ndara" panose="020E0502030303020204" pitchFamily="34" charset="0"/>
                        </a:rPr>
                        <a:t>Jl. </a:t>
                      </a:r>
                      <a:r>
                        <a:rPr lang="en-US" sz="1200" dirty="0" err="1">
                          <a:latin typeface="Candara" panose="020E0502030303020204" pitchFamily="34" charset="0"/>
                        </a:rPr>
                        <a:t>Dadaha</a:t>
                      </a:r>
                      <a:r>
                        <a:rPr lang="en-US" sz="1200" dirty="0">
                          <a:latin typeface="Candara" panose="020E0502030303020204" pitchFamily="34" charset="0"/>
                        </a:rPr>
                        <a:t> Gg. </a:t>
                      </a:r>
                      <a:r>
                        <a:rPr lang="en-US" sz="1200" dirty="0" err="1">
                          <a:latin typeface="Candara" panose="020E0502030303020204" pitchFamily="34" charset="0"/>
                        </a:rPr>
                        <a:t>Muarasari</a:t>
                      </a:r>
                      <a:r>
                        <a:rPr lang="en-US" sz="1200" dirty="0">
                          <a:latin typeface="Candara" panose="020E0502030303020204" pitchFamily="34" charset="0"/>
                        </a:rPr>
                        <a:t> No.96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8897962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andara" panose="020E0502030303020204" pitchFamily="34" charset="0"/>
                        </a:rPr>
                        <a:t>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ndara" panose="020E0502030303020204" pitchFamily="34" charset="0"/>
                        </a:rPr>
                        <a:t>DPC, </a:t>
                      </a:r>
                      <a:r>
                        <a:rPr lang="en-US" sz="1200" dirty="0" err="1">
                          <a:latin typeface="Candara" panose="020E0502030303020204" pitchFamily="34" charset="0"/>
                        </a:rPr>
                        <a:t>Partai</a:t>
                      </a:r>
                      <a:r>
                        <a:rPr lang="en-US" sz="1200" dirty="0">
                          <a:latin typeface="Candara" panose="020E0502030303020204" pitchFamily="34" charset="0"/>
                        </a:rPr>
                        <a:t> Bela Negara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ndara" panose="020E0502030303020204" pitchFamily="34" charset="0"/>
                        </a:rPr>
                        <a:t>Jl. Ir. </a:t>
                      </a:r>
                      <a:r>
                        <a:rPr lang="en-US" sz="1200" dirty="0" err="1">
                          <a:latin typeface="Candara" panose="020E0502030303020204" pitchFamily="34" charset="0"/>
                        </a:rPr>
                        <a:t>Juanda</a:t>
                      </a:r>
                      <a:r>
                        <a:rPr lang="en-US" sz="1200" dirty="0">
                          <a:latin typeface="Candara" panose="020E0502030303020204" pitchFamily="34" charset="0"/>
                        </a:rPr>
                        <a:t> No.99 By Pass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20300532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andara" panose="020E0502030303020204" pitchFamily="34" charset="0"/>
                        </a:rPr>
                        <a:t>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ndara" panose="020E0502030303020204" pitchFamily="34" charset="0"/>
                        </a:rPr>
                        <a:t>DPC Centra Indonesia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ndara" panose="020E0502030303020204" pitchFamily="34" charset="0"/>
                        </a:rPr>
                        <a:t>Jl. </a:t>
                      </a:r>
                      <a:r>
                        <a:rPr lang="en-US" sz="1200" dirty="0" err="1">
                          <a:latin typeface="Candara" panose="020E0502030303020204" pitchFamily="34" charset="0"/>
                        </a:rPr>
                        <a:t>Ciroyom</a:t>
                      </a:r>
                      <a:r>
                        <a:rPr lang="en-US" sz="1200" dirty="0">
                          <a:latin typeface="Candara" panose="020E0502030303020204" pitchFamily="34" charset="0"/>
                        </a:rPr>
                        <a:t> </a:t>
                      </a:r>
                      <a:r>
                        <a:rPr lang="en-US" sz="1200" dirty="0" err="1">
                          <a:latin typeface="Candara" panose="020E0502030303020204" pitchFamily="34" charset="0"/>
                        </a:rPr>
                        <a:t>Cigeureung</a:t>
                      </a:r>
                      <a:endParaRPr lang="en-US" sz="1200" dirty="0">
                        <a:latin typeface="Candara" panose="020E0502030303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5706017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andara" panose="020E0502030303020204" pitchFamily="34" charset="0"/>
                        </a:rPr>
                        <a:t>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ndara" panose="020E0502030303020204" pitchFamily="34" charset="0"/>
                        </a:rPr>
                        <a:t>LSM Computer Freak Community (CFC)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ndara" panose="020E0502030303020204" pitchFamily="34" charset="0"/>
                        </a:rPr>
                        <a:t>Jl. Batik Raya II Blok E No.292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8541795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andara" panose="020E0502030303020204" pitchFamily="34" charset="0"/>
                        </a:rPr>
                        <a:t>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ndara" panose="020E0502030303020204" pitchFamily="34" charset="0"/>
                        </a:rPr>
                        <a:t>Dewan </a:t>
                      </a:r>
                      <a:r>
                        <a:rPr lang="en-US" sz="1200" dirty="0" err="1">
                          <a:latin typeface="Candara" panose="020E0502030303020204" pitchFamily="34" charset="0"/>
                        </a:rPr>
                        <a:t>Pimpinan</a:t>
                      </a:r>
                      <a:r>
                        <a:rPr lang="en-US" sz="1200" dirty="0">
                          <a:latin typeface="Candara" panose="020E0502030303020204" pitchFamily="34" charset="0"/>
                        </a:rPr>
                        <a:t> Pusat LSM </a:t>
                      </a:r>
                      <a:r>
                        <a:rPr lang="en-US" sz="1200" dirty="0" err="1">
                          <a:latin typeface="Candara" panose="020E0502030303020204" pitchFamily="34" charset="0"/>
                        </a:rPr>
                        <a:t>Barisan</a:t>
                      </a:r>
                      <a:r>
                        <a:rPr lang="en-US" sz="1200" dirty="0">
                          <a:latin typeface="Candara" panose="020E0502030303020204" pitchFamily="34" charset="0"/>
                        </a:rPr>
                        <a:t> Rakyat </a:t>
                      </a:r>
                      <a:r>
                        <a:rPr lang="en-US" sz="1200" dirty="0" err="1">
                          <a:latin typeface="Candara" panose="020E0502030303020204" pitchFamily="34" charset="0"/>
                        </a:rPr>
                        <a:t>Nasionalis</a:t>
                      </a:r>
                      <a:r>
                        <a:rPr lang="en-US" sz="1200" dirty="0">
                          <a:latin typeface="Candara" panose="020E0502030303020204" pitchFamily="34" charset="0"/>
                        </a:rPr>
                        <a:t> Tatar </a:t>
                      </a:r>
                      <a:r>
                        <a:rPr lang="en-US" sz="1200" dirty="0" err="1">
                          <a:latin typeface="Candara" panose="020E0502030303020204" pitchFamily="34" charset="0"/>
                        </a:rPr>
                        <a:t>Sunda</a:t>
                      </a:r>
                      <a:r>
                        <a:rPr lang="en-US" sz="1200" dirty="0">
                          <a:latin typeface="Candara" panose="020E0502030303020204" pitchFamily="34" charset="0"/>
                        </a:rPr>
                        <a:t> (BRANTAS)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ndara" panose="020E0502030303020204" pitchFamily="34" charset="0"/>
                        </a:rPr>
                        <a:t>Jl. </a:t>
                      </a:r>
                      <a:r>
                        <a:rPr lang="en-US" sz="1200" dirty="0" err="1">
                          <a:latin typeface="Candara" panose="020E0502030303020204" pitchFamily="34" charset="0"/>
                        </a:rPr>
                        <a:t>Bisma</a:t>
                      </a:r>
                      <a:r>
                        <a:rPr lang="en-US" sz="1200" dirty="0">
                          <a:latin typeface="Candara" panose="020E0502030303020204" pitchFamily="34" charset="0"/>
                        </a:rPr>
                        <a:t> No.112 </a:t>
                      </a:r>
                      <a:r>
                        <a:rPr lang="en-US" sz="1200" dirty="0" err="1">
                          <a:latin typeface="Candara" panose="020E0502030303020204" pitchFamily="34" charset="0"/>
                        </a:rPr>
                        <a:t>Bumi</a:t>
                      </a:r>
                      <a:r>
                        <a:rPr lang="en-US" sz="1200" dirty="0">
                          <a:latin typeface="Candara" panose="020E0502030303020204" pitchFamily="34" charset="0"/>
                        </a:rPr>
                        <a:t> </a:t>
                      </a:r>
                      <a:r>
                        <a:rPr lang="en-US" sz="1200" dirty="0" err="1">
                          <a:latin typeface="Candara" panose="020E0502030303020204" pitchFamily="34" charset="0"/>
                        </a:rPr>
                        <a:t>Resik</a:t>
                      </a:r>
                      <a:r>
                        <a:rPr lang="en-US" sz="1200" dirty="0">
                          <a:latin typeface="Candara" panose="020E0502030303020204" pitchFamily="34" charset="0"/>
                        </a:rPr>
                        <a:t> </a:t>
                      </a:r>
                      <a:r>
                        <a:rPr lang="en-US" sz="1200" dirty="0" err="1">
                          <a:latin typeface="Candara" panose="020E0502030303020204" pitchFamily="34" charset="0"/>
                        </a:rPr>
                        <a:t>Panglayungan</a:t>
                      </a:r>
                      <a:endParaRPr lang="en-US" sz="1200" dirty="0">
                        <a:latin typeface="Candara" panose="020E0502030303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5203672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andara" panose="020E0502030303020204" pitchFamily="34" charset="0"/>
                        </a:rPr>
                        <a:t>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ndara" panose="020E0502030303020204" pitchFamily="34" charset="0"/>
                        </a:rPr>
                        <a:t>LSM </a:t>
                      </a:r>
                      <a:r>
                        <a:rPr lang="en-US" sz="1200" dirty="0" err="1">
                          <a:latin typeface="Candara" panose="020E0502030303020204" pitchFamily="34" charset="0"/>
                        </a:rPr>
                        <a:t>Peduli</a:t>
                      </a:r>
                      <a:r>
                        <a:rPr lang="en-US" sz="1200" dirty="0">
                          <a:latin typeface="Candara" panose="020E0502030303020204" pitchFamily="34" charset="0"/>
                        </a:rPr>
                        <a:t> </a:t>
                      </a:r>
                      <a:r>
                        <a:rPr lang="en-US" sz="1200" dirty="0" err="1">
                          <a:latin typeface="Candara" panose="020E0502030303020204" pitchFamily="34" charset="0"/>
                        </a:rPr>
                        <a:t>Tasik</a:t>
                      </a:r>
                      <a:endParaRPr lang="en-US" sz="1200" dirty="0">
                        <a:latin typeface="Candara" panose="020E0502030303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ndara" panose="020E0502030303020204" pitchFamily="34" charset="0"/>
                        </a:rPr>
                        <a:t>Jl. </a:t>
                      </a:r>
                      <a:r>
                        <a:rPr lang="en-US" sz="1200" dirty="0" err="1">
                          <a:latin typeface="Candara" panose="020E0502030303020204" pitchFamily="34" charset="0"/>
                        </a:rPr>
                        <a:t>Syech</a:t>
                      </a:r>
                      <a:r>
                        <a:rPr lang="en-US" sz="1200" dirty="0">
                          <a:latin typeface="Candara" panose="020E0502030303020204" pitchFamily="34" charset="0"/>
                        </a:rPr>
                        <a:t> Abdul </a:t>
                      </a:r>
                      <a:r>
                        <a:rPr lang="en-US" sz="1200" dirty="0" err="1">
                          <a:latin typeface="Candara" panose="020E0502030303020204" pitchFamily="34" charset="0"/>
                        </a:rPr>
                        <a:t>Munyi</a:t>
                      </a:r>
                      <a:r>
                        <a:rPr lang="en-US" sz="1200" dirty="0">
                          <a:latin typeface="Candara" panose="020E0502030303020204" pitchFamily="34" charset="0"/>
                        </a:rPr>
                        <a:t> </a:t>
                      </a:r>
                      <a:r>
                        <a:rPr lang="en-US" sz="1200" dirty="0" err="1">
                          <a:latin typeface="Candara" panose="020E0502030303020204" pitchFamily="34" charset="0"/>
                        </a:rPr>
                        <a:t>Pondol</a:t>
                      </a:r>
                      <a:r>
                        <a:rPr lang="en-US" sz="1200" dirty="0">
                          <a:latin typeface="Candara" panose="020E0502030303020204" pitchFamily="34" charset="0"/>
                        </a:rPr>
                        <a:t> </a:t>
                      </a:r>
                      <a:r>
                        <a:rPr lang="en-US" sz="1200" dirty="0" err="1">
                          <a:latin typeface="Candara" panose="020E0502030303020204" pitchFamily="34" charset="0"/>
                        </a:rPr>
                        <a:t>Awilega</a:t>
                      </a:r>
                      <a:r>
                        <a:rPr lang="en-US" sz="1200" dirty="0">
                          <a:latin typeface="Candara" panose="020E0502030303020204" pitchFamily="34" charset="0"/>
                        </a:rPr>
                        <a:t>, </a:t>
                      </a:r>
                      <a:r>
                        <a:rPr lang="en-US" sz="1200" dirty="0" err="1">
                          <a:latin typeface="Candara" panose="020E0502030303020204" pitchFamily="34" charset="0"/>
                        </a:rPr>
                        <a:t>Kawalu</a:t>
                      </a:r>
                      <a:endParaRPr lang="en-US" sz="1200" dirty="0">
                        <a:latin typeface="Candara" panose="020E0502030303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379607997"/>
                  </a:ext>
                </a:extLst>
              </a:tr>
            </a:tbl>
          </a:graphicData>
        </a:graphic>
      </p:graphicFrame>
      <p:cxnSp>
        <p:nvCxnSpPr>
          <p:cNvPr id="9" name="Straight Arrow Connector 8">
            <a:extLst>
              <a:ext uri="{FF2B5EF4-FFF2-40B4-BE49-F238E27FC236}">
                <a16:creationId xmlns="" xmlns:a16="http://schemas.microsoft.com/office/drawing/2014/main" id="{F0C94782-556A-4346-A634-E63433E81A44}"/>
              </a:ext>
            </a:extLst>
          </p:cNvPr>
          <p:cNvCxnSpPr>
            <a:cxnSpLocks/>
          </p:cNvCxnSpPr>
          <p:nvPr/>
        </p:nvCxnSpPr>
        <p:spPr>
          <a:xfrm>
            <a:off x="3200400" y="1511300"/>
            <a:ext cx="4419600" cy="13208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="" xmlns:a16="http://schemas.microsoft.com/office/drawing/2014/main" id="{C0F4EB6A-D055-4AF0-9D91-8EA9C5DEACF1}"/>
              </a:ext>
            </a:extLst>
          </p:cNvPr>
          <p:cNvCxnSpPr>
            <a:cxnSpLocks/>
          </p:cNvCxnSpPr>
          <p:nvPr/>
        </p:nvCxnSpPr>
        <p:spPr>
          <a:xfrm>
            <a:off x="3269673" y="1877861"/>
            <a:ext cx="2826327" cy="277033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="" xmlns:a16="http://schemas.microsoft.com/office/drawing/2014/main" id="{6650B9C3-AF21-4038-942A-43D144694176}"/>
              </a:ext>
            </a:extLst>
          </p:cNvPr>
          <p:cNvCxnSpPr>
            <a:cxnSpLocks/>
          </p:cNvCxnSpPr>
          <p:nvPr/>
        </p:nvCxnSpPr>
        <p:spPr>
          <a:xfrm flipV="1">
            <a:off x="3200399" y="2354981"/>
            <a:ext cx="4191001" cy="3079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="" xmlns:a16="http://schemas.microsoft.com/office/drawing/2014/main" id="{76BCDF32-D1EA-4D1C-9FF7-0B898B45A906}"/>
              </a:ext>
            </a:extLst>
          </p:cNvPr>
          <p:cNvCxnSpPr>
            <a:cxnSpLocks/>
          </p:cNvCxnSpPr>
          <p:nvPr/>
        </p:nvCxnSpPr>
        <p:spPr>
          <a:xfrm flipV="1">
            <a:off x="3200398" y="2832100"/>
            <a:ext cx="3695702" cy="14851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="" xmlns:a16="http://schemas.microsoft.com/office/drawing/2014/main" id="{E6CAF1FB-99A0-4394-9E18-20F1435F121F}"/>
              </a:ext>
            </a:extLst>
          </p:cNvPr>
          <p:cNvCxnSpPr>
            <a:cxnSpLocks/>
          </p:cNvCxnSpPr>
          <p:nvPr/>
        </p:nvCxnSpPr>
        <p:spPr>
          <a:xfrm flipV="1">
            <a:off x="3269672" y="2534292"/>
            <a:ext cx="3175003" cy="109963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="" xmlns:a16="http://schemas.microsoft.com/office/drawing/2014/main" id="{CB729FB4-28F3-4241-BD04-09DB8C69A838}"/>
              </a:ext>
            </a:extLst>
          </p:cNvPr>
          <p:cNvCxnSpPr>
            <a:cxnSpLocks/>
          </p:cNvCxnSpPr>
          <p:nvPr/>
        </p:nvCxnSpPr>
        <p:spPr>
          <a:xfrm flipV="1">
            <a:off x="3282947" y="2430799"/>
            <a:ext cx="4204279" cy="167404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="" xmlns:a16="http://schemas.microsoft.com/office/drawing/2014/main" id="{A56529C8-0EEA-406B-83DF-EA0E1409E544}"/>
              </a:ext>
            </a:extLst>
          </p:cNvPr>
          <p:cNvCxnSpPr>
            <a:cxnSpLocks/>
          </p:cNvCxnSpPr>
          <p:nvPr/>
        </p:nvCxnSpPr>
        <p:spPr>
          <a:xfrm flipV="1">
            <a:off x="3269671" y="4625185"/>
            <a:ext cx="2518233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="" xmlns:a16="http://schemas.microsoft.com/office/drawing/2014/main" id="{049DCFBE-ACD8-41AF-96D4-A4C623BE9088}"/>
              </a:ext>
            </a:extLst>
          </p:cNvPr>
          <p:cNvCxnSpPr>
            <a:cxnSpLocks/>
          </p:cNvCxnSpPr>
          <p:nvPr/>
        </p:nvCxnSpPr>
        <p:spPr>
          <a:xfrm flipV="1">
            <a:off x="3200398" y="2489271"/>
            <a:ext cx="4586354" cy="287603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="" xmlns:a16="http://schemas.microsoft.com/office/drawing/2014/main" id="{EACCB65C-30B1-4174-A0FD-A12247BE85A8}"/>
              </a:ext>
            </a:extLst>
          </p:cNvPr>
          <p:cNvCxnSpPr>
            <a:cxnSpLocks/>
          </p:cNvCxnSpPr>
          <p:nvPr/>
        </p:nvCxnSpPr>
        <p:spPr>
          <a:xfrm flipV="1">
            <a:off x="3269670" y="5168545"/>
            <a:ext cx="3258625" cy="96513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0951352"/>
      </p:ext>
    </p:extLst>
  </p:cSld>
  <p:clrMapOvr>
    <a:masterClrMapping/>
  </p:clrMapOvr>
  <p:transition spd="slow" advClick="0" advTm="4352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="" xmlns:a16="http://schemas.microsoft.com/office/drawing/2014/main" id="{F4E3A26F-E2C4-40E5-B2C0-53A6DE4C4491}"/>
              </a:ext>
            </a:extLst>
          </p:cNvPr>
          <p:cNvSpPr/>
          <p:nvPr/>
        </p:nvSpPr>
        <p:spPr>
          <a:xfrm>
            <a:off x="0" y="-15791"/>
            <a:ext cx="12192000" cy="740113"/>
          </a:xfrm>
          <a:prstGeom prst="rect">
            <a:avLst/>
          </a:prstGeom>
          <a:solidFill>
            <a:srgbClr val="009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324D2C08-1066-4486-8F34-ECF615012220}"/>
              </a:ext>
            </a:extLst>
          </p:cNvPr>
          <p:cNvSpPr/>
          <p:nvPr/>
        </p:nvSpPr>
        <p:spPr>
          <a:xfrm>
            <a:off x="3382823" y="724322"/>
            <a:ext cx="8809177" cy="6133677"/>
          </a:xfrm>
          <a:prstGeom prst="rect">
            <a:avLst/>
          </a:prstGeom>
          <a:solidFill>
            <a:srgbClr val="009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0809239D-292A-476A-B874-E27D409B676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9" t="5683" r="32954" b="25082"/>
          <a:stretch/>
        </p:blipFill>
        <p:spPr>
          <a:xfrm>
            <a:off x="3520049" y="872836"/>
            <a:ext cx="8533406" cy="5760193"/>
          </a:xfrm>
          <a:prstGeom prst="rect">
            <a:avLst/>
          </a:prstGeom>
        </p:spPr>
      </p:pic>
      <p:sp>
        <p:nvSpPr>
          <p:cNvPr id="6" name="Rounded Rectangle 5">
            <a:hlinkClick r:id="" action="ppaction://hlinkshowjump?jump=nextslide" highlightClick="1">
              <a:snd r:embed="rId3" name="click.wav"/>
            </a:hlinkClick>
          </p:cNvPr>
          <p:cNvSpPr/>
          <p:nvPr/>
        </p:nvSpPr>
        <p:spPr>
          <a:xfrm>
            <a:off x="10421257" y="6197600"/>
            <a:ext cx="1494972" cy="4354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  NEXT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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2ECE4015-3F09-4021-92D1-08491F1955E9}"/>
              </a:ext>
            </a:extLst>
          </p:cNvPr>
          <p:cNvSpPr/>
          <p:nvPr/>
        </p:nvSpPr>
        <p:spPr>
          <a:xfrm>
            <a:off x="932876" y="161471"/>
            <a:ext cx="9710057" cy="401381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DAFTAR ORGANISASI KEMASYARAKATAN DAN LEMBAGA SWADAYA MASYARAKAT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6F6E3374-168C-49F0-8B43-BB42F2803539}"/>
              </a:ext>
            </a:extLst>
          </p:cNvPr>
          <p:cNvSpPr/>
          <p:nvPr/>
        </p:nvSpPr>
        <p:spPr>
          <a:xfrm>
            <a:off x="0" y="724323"/>
            <a:ext cx="3382823" cy="6133677"/>
          </a:xfrm>
          <a:prstGeom prst="rect">
            <a:avLst/>
          </a:prstGeom>
          <a:solidFill>
            <a:srgbClr val="009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" name="Table 2">
            <a:extLst>
              <a:ext uri="{FF2B5EF4-FFF2-40B4-BE49-F238E27FC236}">
                <a16:creationId xmlns="" xmlns:a16="http://schemas.microsoft.com/office/drawing/2014/main" id="{BDA2B80E-D533-4118-AF72-51E7685701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1226878"/>
              </p:ext>
            </p:extLst>
          </p:nvPr>
        </p:nvGraphicFramePr>
        <p:xfrm>
          <a:off x="138546" y="888835"/>
          <a:ext cx="3244278" cy="55829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69454">
                  <a:extLst>
                    <a:ext uri="{9D8B030D-6E8A-4147-A177-3AD203B41FA5}">
                      <a16:colId xmlns="" xmlns:a16="http://schemas.microsoft.com/office/drawing/2014/main" val="1869788044"/>
                    </a:ext>
                  </a:extLst>
                </a:gridCol>
                <a:gridCol w="1536700">
                  <a:extLst>
                    <a:ext uri="{9D8B030D-6E8A-4147-A177-3AD203B41FA5}">
                      <a16:colId xmlns="" xmlns:a16="http://schemas.microsoft.com/office/drawing/2014/main" val="89465278"/>
                    </a:ext>
                  </a:extLst>
                </a:gridCol>
                <a:gridCol w="1338124">
                  <a:extLst>
                    <a:ext uri="{9D8B030D-6E8A-4147-A177-3AD203B41FA5}">
                      <a16:colId xmlns="" xmlns:a16="http://schemas.microsoft.com/office/drawing/2014/main" val="28459440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Nama </a:t>
                      </a:r>
                      <a:r>
                        <a:rPr lang="en-US" sz="1100" dirty="0" err="1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Organisasi</a:t>
                      </a:r>
                      <a:endParaRPr lang="en-US" sz="14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Alamat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2085789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andara" panose="020E0502030303020204" pitchFamily="34" charset="0"/>
                        </a:rPr>
                        <a:t>47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ndara" panose="020E0502030303020204" pitchFamily="34" charset="0"/>
                        </a:rPr>
                        <a:t>Badan Pembina Citra (BPC) </a:t>
                      </a:r>
                      <a:r>
                        <a:rPr lang="en-US" sz="1200" dirty="0" err="1">
                          <a:latin typeface="Candara" panose="020E0502030303020204" pitchFamily="34" charset="0"/>
                        </a:rPr>
                        <a:t>Siliwangi</a:t>
                      </a:r>
                      <a:endParaRPr lang="en-US" sz="1200" dirty="0">
                        <a:latin typeface="Candara" panose="020E0502030303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ndara" panose="020E0502030303020204" pitchFamily="34" charset="0"/>
                        </a:rPr>
                        <a:t>Jl. TMP </a:t>
                      </a:r>
                      <a:r>
                        <a:rPr lang="en-US" sz="1200" dirty="0" err="1">
                          <a:latin typeface="Candara" panose="020E0502030303020204" pitchFamily="34" charset="0"/>
                        </a:rPr>
                        <a:t>Kusumah</a:t>
                      </a:r>
                      <a:r>
                        <a:rPr lang="en-US" sz="1200" dirty="0">
                          <a:latin typeface="Candara" panose="020E0502030303020204" pitchFamily="34" charset="0"/>
                        </a:rPr>
                        <a:t> </a:t>
                      </a:r>
                      <a:r>
                        <a:rPr lang="en-US" sz="1200" dirty="0" err="1">
                          <a:latin typeface="Candara" panose="020E0502030303020204" pitchFamily="34" charset="0"/>
                        </a:rPr>
                        <a:t>Bangsa</a:t>
                      </a:r>
                      <a:r>
                        <a:rPr lang="en-US" sz="1200" dirty="0">
                          <a:latin typeface="Candara" panose="020E0502030303020204" pitchFamily="34" charset="0"/>
                        </a:rPr>
                        <a:t> No.1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33990874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andara" panose="020E0502030303020204" pitchFamily="34" charset="0"/>
                        </a:rPr>
                        <a:t>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ndara" panose="020E0502030303020204" pitchFamily="34" charset="0"/>
                        </a:rPr>
                        <a:t>Dewan </a:t>
                      </a:r>
                      <a:r>
                        <a:rPr lang="en-US" sz="1200" dirty="0" err="1">
                          <a:latin typeface="Candara" panose="020E0502030303020204" pitchFamily="34" charset="0"/>
                        </a:rPr>
                        <a:t>Pengurus</a:t>
                      </a:r>
                      <a:r>
                        <a:rPr lang="en-US" sz="1200" dirty="0">
                          <a:latin typeface="Candara" panose="020E0502030303020204" pitchFamily="34" charset="0"/>
                        </a:rPr>
                        <a:t> Cabang </a:t>
                      </a:r>
                      <a:r>
                        <a:rPr lang="en-US" sz="1200" dirty="0" err="1">
                          <a:latin typeface="Candara" panose="020E0502030303020204" pitchFamily="34" charset="0"/>
                        </a:rPr>
                        <a:t>Alamy</a:t>
                      </a:r>
                      <a:r>
                        <a:rPr lang="en-US" sz="1200" dirty="0">
                          <a:latin typeface="Candara" panose="020E0502030303020204" pitchFamily="34" charset="0"/>
                        </a:rPr>
                        <a:t> Indonesia (DPC AI)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ndara" panose="020E0502030303020204" pitchFamily="34" charset="0"/>
                        </a:rPr>
                        <a:t>Jl. </a:t>
                      </a:r>
                      <a:r>
                        <a:rPr lang="en-US" sz="1200" dirty="0" err="1">
                          <a:latin typeface="Candara" panose="020E0502030303020204" pitchFamily="34" charset="0"/>
                        </a:rPr>
                        <a:t>Batara</a:t>
                      </a:r>
                      <a:r>
                        <a:rPr lang="en-US" sz="1200" dirty="0">
                          <a:latin typeface="Candara" panose="020E0502030303020204" pitchFamily="34" charset="0"/>
                        </a:rPr>
                        <a:t> Indah Blok H 14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24495420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andara" panose="020E0502030303020204" pitchFamily="34" charset="0"/>
                        </a:rPr>
                        <a:t>49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ndara" panose="020E0502030303020204" pitchFamily="34" charset="0"/>
                        </a:rPr>
                        <a:t>Lembaga Kajian Islam dan </a:t>
                      </a:r>
                      <a:r>
                        <a:rPr lang="en-US" sz="1200" dirty="0" err="1">
                          <a:latin typeface="Candara" panose="020E0502030303020204" pitchFamily="34" charset="0"/>
                        </a:rPr>
                        <a:t>Pemberdayaan</a:t>
                      </a:r>
                      <a:r>
                        <a:rPr lang="en-US" sz="1200" dirty="0">
                          <a:latin typeface="Candara" panose="020E0502030303020204" pitchFamily="34" charset="0"/>
                        </a:rPr>
                        <a:t> Masyarakat (LKIPM) </a:t>
                      </a:r>
                      <a:r>
                        <a:rPr lang="en-US" sz="1200" dirty="0" err="1">
                          <a:latin typeface="Candara" panose="020E0502030303020204" pitchFamily="34" charset="0"/>
                        </a:rPr>
                        <a:t>Ulil</a:t>
                      </a:r>
                      <a:r>
                        <a:rPr lang="en-US" sz="1200" dirty="0">
                          <a:latin typeface="Candara" panose="020E0502030303020204" pitchFamily="34" charset="0"/>
                        </a:rPr>
                        <a:t> </a:t>
                      </a:r>
                      <a:r>
                        <a:rPr lang="en-US" sz="1200" dirty="0" err="1">
                          <a:latin typeface="Candara" panose="020E0502030303020204" pitchFamily="34" charset="0"/>
                        </a:rPr>
                        <a:t>Albab</a:t>
                      </a:r>
                      <a:endParaRPr lang="en-US" sz="1200" dirty="0">
                        <a:latin typeface="Candara" panose="020E0502030303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ndara" panose="020E0502030303020204" pitchFamily="34" charset="0"/>
                        </a:rPr>
                        <a:t>Jl. </a:t>
                      </a:r>
                      <a:r>
                        <a:rPr lang="en-US" sz="1200" dirty="0" err="1">
                          <a:latin typeface="Candara" panose="020E0502030303020204" pitchFamily="34" charset="0"/>
                        </a:rPr>
                        <a:t>Sukarindik</a:t>
                      </a:r>
                      <a:r>
                        <a:rPr lang="en-US" sz="1200" dirty="0">
                          <a:latin typeface="Candara" panose="020E0502030303020204" pitchFamily="34" charset="0"/>
                        </a:rPr>
                        <a:t> No. C 4 </a:t>
                      </a:r>
                      <a:r>
                        <a:rPr lang="en-US" sz="1200" dirty="0" err="1">
                          <a:latin typeface="Candara" panose="020E0502030303020204" pitchFamily="34" charset="0"/>
                        </a:rPr>
                        <a:t>Bungursari</a:t>
                      </a:r>
                      <a:endParaRPr lang="en-US" sz="1200" dirty="0">
                        <a:latin typeface="Candara" panose="020E0502030303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9178500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andara" panose="020E0502030303020204" pitchFamily="34" charset="0"/>
                        </a:rPr>
                        <a:t>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 err="1">
                          <a:latin typeface="Candara" panose="020E0502030303020204" pitchFamily="34" charset="0"/>
                        </a:rPr>
                        <a:t>Galunggung</a:t>
                      </a:r>
                      <a:r>
                        <a:rPr lang="en-US" sz="1200" dirty="0">
                          <a:latin typeface="Candara" panose="020E0502030303020204" pitchFamily="34" charset="0"/>
                        </a:rPr>
                        <a:t> </a:t>
                      </a:r>
                      <a:r>
                        <a:rPr lang="en-US" sz="1200" dirty="0" err="1">
                          <a:latin typeface="Candara" panose="020E0502030303020204" pitchFamily="34" charset="0"/>
                        </a:rPr>
                        <a:t>Rahayu</a:t>
                      </a:r>
                      <a:r>
                        <a:rPr lang="en-US" sz="1200" dirty="0">
                          <a:latin typeface="Candara" panose="020E0502030303020204" pitchFamily="34" charset="0"/>
                        </a:rPr>
                        <a:t> </a:t>
                      </a:r>
                      <a:r>
                        <a:rPr lang="en-US" sz="1200" dirty="0" err="1">
                          <a:latin typeface="Candara" panose="020E0502030303020204" pitchFamily="34" charset="0"/>
                        </a:rPr>
                        <a:t>Tali</a:t>
                      </a:r>
                      <a:r>
                        <a:rPr lang="en-US" sz="1200" dirty="0">
                          <a:latin typeface="Candara" panose="020E0502030303020204" pitchFamily="34" charset="0"/>
                        </a:rPr>
                        <a:t> </a:t>
                      </a:r>
                      <a:r>
                        <a:rPr lang="en-US" sz="1200" dirty="0" err="1">
                          <a:latin typeface="Candara" panose="020E0502030303020204" pitchFamily="34" charset="0"/>
                        </a:rPr>
                        <a:t>Asij</a:t>
                      </a:r>
                      <a:r>
                        <a:rPr lang="en-US" sz="1200" dirty="0">
                          <a:latin typeface="Candara" panose="020E0502030303020204" pitchFamily="34" charset="0"/>
                        </a:rPr>
                        <a:t> Silat </a:t>
                      </a:r>
                      <a:r>
                        <a:rPr lang="en-US" sz="1200" dirty="0" err="1">
                          <a:latin typeface="Candara" panose="020E0502030303020204" pitchFamily="34" charset="0"/>
                        </a:rPr>
                        <a:t>Kiwari</a:t>
                      </a:r>
                      <a:r>
                        <a:rPr lang="en-US" sz="1200" dirty="0">
                          <a:latin typeface="Candara" panose="020E0502030303020204" pitchFamily="34" charset="0"/>
                        </a:rPr>
                        <a:t> (GALURA </a:t>
                      </a:r>
                      <a:r>
                        <a:rPr lang="en-US" sz="1200" dirty="0" err="1">
                          <a:latin typeface="Candara" panose="020E0502030303020204" pitchFamily="34" charset="0"/>
                        </a:rPr>
                        <a:t>Tasik</a:t>
                      </a:r>
                      <a:r>
                        <a:rPr lang="en-US" sz="1200" dirty="0">
                          <a:latin typeface="Candara" panose="020E0502030303020204" pitchFamily="34" charset="0"/>
                        </a:rPr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ndara" panose="020E0502030303020204" pitchFamily="34" charset="0"/>
                        </a:rPr>
                        <a:t>Gedung </a:t>
                      </a:r>
                      <a:r>
                        <a:rPr lang="en-US" sz="1200" dirty="0" err="1">
                          <a:latin typeface="Candara" panose="020E0502030303020204" pitchFamily="34" charset="0"/>
                        </a:rPr>
                        <a:t>Gelanggang</a:t>
                      </a:r>
                      <a:r>
                        <a:rPr lang="en-US" sz="1200" dirty="0">
                          <a:latin typeface="Candara" panose="020E0502030303020204" pitchFamily="34" charset="0"/>
                        </a:rPr>
                        <a:t> </a:t>
                      </a:r>
                      <a:r>
                        <a:rPr lang="en-US" sz="1200" dirty="0" err="1">
                          <a:latin typeface="Candara" panose="020E0502030303020204" pitchFamily="34" charset="0"/>
                        </a:rPr>
                        <a:t>Generasi</a:t>
                      </a:r>
                      <a:r>
                        <a:rPr lang="en-US" sz="1200" dirty="0">
                          <a:latin typeface="Candara" panose="020E0502030303020204" pitchFamily="34" charset="0"/>
                        </a:rPr>
                        <a:t> Muda (GGM) </a:t>
                      </a:r>
                      <a:r>
                        <a:rPr lang="en-US" sz="1200" dirty="0" err="1">
                          <a:latin typeface="Candara" panose="020E0502030303020204" pitchFamily="34" charset="0"/>
                        </a:rPr>
                        <a:t>Komp</a:t>
                      </a:r>
                      <a:r>
                        <a:rPr lang="en-US" sz="1200" dirty="0">
                          <a:latin typeface="Candara" panose="020E0502030303020204" pitchFamily="34" charset="0"/>
                        </a:rPr>
                        <a:t>. </a:t>
                      </a:r>
                      <a:r>
                        <a:rPr lang="en-US" sz="1200" dirty="0" err="1">
                          <a:latin typeface="Candara" panose="020E0502030303020204" pitchFamily="34" charset="0"/>
                        </a:rPr>
                        <a:t>Dadaha</a:t>
                      </a:r>
                      <a:endParaRPr lang="en-US" sz="1200" dirty="0">
                        <a:latin typeface="Candara" panose="020E0502030303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27569950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andara" panose="020E0502030303020204" pitchFamily="34" charset="0"/>
                        </a:rPr>
                        <a:t>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ndara" panose="020E0502030303020204" pitchFamily="34" charset="0"/>
                        </a:rPr>
                        <a:t>DPD </a:t>
                      </a:r>
                      <a:r>
                        <a:rPr lang="en-US" sz="1200" dirty="0" err="1">
                          <a:latin typeface="Candara" panose="020E0502030303020204" pitchFamily="34" charset="0"/>
                        </a:rPr>
                        <a:t>Gabungan</a:t>
                      </a:r>
                      <a:r>
                        <a:rPr lang="en-US" sz="1200" dirty="0">
                          <a:latin typeface="Candara" panose="020E0502030303020204" pitchFamily="34" charset="0"/>
                        </a:rPr>
                        <a:t> </a:t>
                      </a:r>
                      <a:r>
                        <a:rPr lang="en-US" sz="1200" dirty="0" err="1">
                          <a:latin typeface="Candara" panose="020E0502030303020204" pitchFamily="34" charset="0"/>
                        </a:rPr>
                        <a:t>Pengusaha</a:t>
                      </a:r>
                      <a:r>
                        <a:rPr lang="en-US" sz="1200" dirty="0">
                          <a:latin typeface="Candara" panose="020E0502030303020204" pitchFamily="34" charset="0"/>
                        </a:rPr>
                        <a:t> </a:t>
                      </a:r>
                      <a:r>
                        <a:rPr lang="en-US" sz="1200" dirty="0" err="1">
                          <a:latin typeface="Candara" panose="020E0502030303020204" pitchFamily="34" charset="0"/>
                        </a:rPr>
                        <a:t>Kontraktor</a:t>
                      </a:r>
                      <a:r>
                        <a:rPr lang="en-US" sz="1200" dirty="0">
                          <a:latin typeface="Candara" panose="020E0502030303020204" pitchFamily="34" charset="0"/>
                        </a:rPr>
                        <a:t> Indonesia (DPD GABKIN)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ndara" panose="020E0502030303020204" pitchFamily="34" charset="0"/>
                        </a:rPr>
                        <a:t>Jl. Mayor SL </a:t>
                      </a:r>
                      <a:r>
                        <a:rPr lang="en-US" sz="1200" dirty="0" err="1">
                          <a:latin typeface="Candara" panose="020E0502030303020204" pitchFamily="34" charset="0"/>
                        </a:rPr>
                        <a:t>Tobing</a:t>
                      </a:r>
                      <a:r>
                        <a:rPr lang="en-US" sz="1200" dirty="0">
                          <a:latin typeface="Candara" panose="020E0502030303020204" pitchFamily="34" charset="0"/>
                        </a:rPr>
                        <a:t> No.126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42333825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andara" panose="020E0502030303020204" pitchFamily="34" charset="0"/>
                        </a:rPr>
                        <a:t>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ndara" panose="020E0502030303020204" pitchFamily="34" charset="0"/>
                        </a:rPr>
                        <a:t>Forum Nurani </a:t>
                      </a:r>
                      <a:r>
                        <a:rPr lang="en-US" sz="1200" dirty="0" err="1">
                          <a:latin typeface="Candara" panose="020E0502030303020204" pitchFamily="34" charset="0"/>
                        </a:rPr>
                        <a:t>Peduli</a:t>
                      </a:r>
                      <a:r>
                        <a:rPr lang="en-US" sz="1200" dirty="0">
                          <a:latin typeface="Candara" panose="020E0502030303020204" pitchFamily="34" charset="0"/>
                        </a:rPr>
                        <a:t> </a:t>
                      </a:r>
                      <a:r>
                        <a:rPr lang="en-US" sz="1200" dirty="0" err="1">
                          <a:latin typeface="Candara" panose="020E0502030303020204" pitchFamily="34" charset="0"/>
                        </a:rPr>
                        <a:t>Generasi</a:t>
                      </a:r>
                      <a:r>
                        <a:rPr lang="en-US" sz="1200" dirty="0">
                          <a:latin typeface="Candara" panose="020E0502030303020204" pitchFamily="34" charset="0"/>
                        </a:rPr>
                        <a:t> (FONDASI)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 err="1">
                          <a:latin typeface="Candara" panose="020E0502030303020204" pitchFamily="34" charset="0"/>
                        </a:rPr>
                        <a:t>Kp</a:t>
                      </a:r>
                      <a:r>
                        <a:rPr lang="en-US" sz="1200" dirty="0">
                          <a:latin typeface="Candara" panose="020E0502030303020204" pitchFamily="34" charset="0"/>
                        </a:rPr>
                        <a:t>. </a:t>
                      </a:r>
                      <a:r>
                        <a:rPr lang="en-US" sz="1200" dirty="0" err="1">
                          <a:latin typeface="Candara" panose="020E0502030303020204" pitchFamily="34" charset="0"/>
                        </a:rPr>
                        <a:t>Cihaji</a:t>
                      </a:r>
                      <a:r>
                        <a:rPr lang="en-US" sz="1200" dirty="0">
                          <a:latin typeface="Candara" panose="020E0502030303020204" pitchFamily="34" charset="0"/>
                        </a:rPr>
                        <a:t> RT/RW.01/05 </a:t>
                      </a:r>
                      <a:r>
                        <a:rPr lang="en-US" sz="1200" dirty="0" err="1">
                          <a:latin typeface="Candara" panose="020E0502030303020204" pitchFamily="34" charset="0"/>
                        </a:rPr>
                        <a:t>Purbaratu</a:t>
                      </a:r>
                      <a:endParaRPr lang="en-US" sz="1200" dirty="0">
                        <a:latin typeface="Candara" panose="020E0502030303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29662465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andara" panose="020E0502030303020204" pitchFamily="34" charset="0"/>
                        </a:rPr>
                        <a:t>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ndara" panose="020E0502030303020204" pitchFamily="34" charset="0"/>
                        </a:rPr>
                        <a:t>Radio </a:t>
                      </a:r>
                      <a:r>
                        <a:rPr lang="en-US" sz="1200" dirty="0" err="1">
                          <a:latin typeface="Candara" panose="020E0502030303020204" pitchFamily="34" charset="0"/>
                        </a:rPr>
                        <a:t>Komunitas</a:t>
                      </a:r>
                      <a:r>
                        <a:rPr lang="en-US" sz="1200" dirty="0">
                          <a:latin typeface="Candara" panose="020E0502030303020204" pitchFamily="34" charset="0"/>
                        </a:rPr>
                        <a:t> Q-Taz SMP Al-</a:t>
                      </a:r>
                      <a:r>
                        <a:rPr lang="en-US" sz="1200" dirty="0" err="1">
                          <a:latin typeface="Candara" panose="020E0502030303020204" pitchFamily="34" charset="0"/>
                        </a:rPr>
                        <a:t>Mutakin</a:t>
                      </a:r>
                      <a:endParaRPr lang="en-US" sz="1200" dirty="0">
                        <a:latin typeface="Candara" panose="020E0502030303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ndara" panose="020E0502030303020204" pitchFamily="34" charset="0"/>
                        </a:rPr>
                        <a:t>Jl. </a:t>
                      </a:r>
                      <a:r>
                        <a:rPr lang="en-US" sz="1200" dirty="0" err="1">
                          <a:latin typeface="Candara" panose="020E0502030303020204" pitchFamily="34" charset="0"/>
                        </a:rPr>
                        <a:t>Jend</a:t>
                      </a:r>
                      <a:r>
                        <a:rPr lang="en-US" sz="1200" dirty="0">
                          <a:latin typeface="Candara" panose="020E0502030303020204" pitchFamily="34" charset="0"/>
                        </a:rPr>
                        <a:t> </a:t>
                      </a:r>
                      <a:r>
                        <a:rPr lang="en-US" sz="1200" dirty="0" err="1">
                          <a:latin typeface="Candara" panose="020E0502030303020204" pitchFamily="34" charset="0"/>
                        </a:rPr>
                        <a:t>A.Yani</a:t>
                      </a:r>
                      <a:r>
                        <a:rPr lang="en-US" sz="1200" dirty="0">
                          <a:latin typeface="Candara" panose="020E0502030303020204" pitchFamily="34" charset="0"/>
                        </a:rPr>
                        <a:t> No.140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571615713"/>
                  </a:ext>
                </a:extLst>
              </a:tr>
            </a:tbl>
          </a:graphicData>
        </a:graphic>
      </p:graphicFrame>
      <p:cxnSp>
        <p:nvCxnSpPr>
          <p:cNvPr id="9" name="Straight Arrow Connector 8">
            <a:extLst>
              <a:ext uri="{FF2B5EF4-FFF2-40B4-BE49-F238E27FC236}">
                <a16:creationId xmlns="" xmlns:a16="http://schemas.microsoft.com/office/drawing/2014/main" id="{F0C94782-556A-4346-A634-E63433E81A44}"/>
              </a:ext>
            </a:extLst>
          </p:cNvPr>
          <p:cNvCxnSpPr>
            <a:cxnSpLocks/>
          </p:cNvCxnSpPr>
          <p:nvPr/>
        </p:nvCxnSpPr>
        <p:spPr>
          <a:xfrm>
            <a:off x="3207327" y="1556513"/>
            <a:ext cx="4419600" cy="13208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="" xmlns:a16="http://schemas.microsoft.com/office/drawing/2014/main" id="{176EA484-7DD1-4777-A060-1E7865C45A79}"/>
              </a:ext>
            </a:extLst>
          </p:cNvPr>
          <p:cNvCxnSpPr>
            <a:cxnSpLocks/>
          </p:cNvCxnSpPr>
          <p:nvPr/>
        </p:nvCxnSpPr>
        <p:spPr>
          <a:xfrm>
            <a:off x="3207327" y="2076871"/>
            <a:ext cx="4419600" cy="13208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="" xmlns:a16="http://schemas.microsoft.com/office/drawing/2014/main" id="{5C98C203-575B-4327-A330-10C1252528B0}"/>
              </a:ext>
            </a:extLst>
          </p:cNvPr>
          <p:cNvCxnSpPr>
            <a:cxnSpLocks/>
          </p:cNvCxnSpPr>
          <p:nvPr/>
        </p:nvCxnSpPr>
        <p:spPr>
          <a:xfrm flipV="1">
            <a:off x="3207327" y="1811524"/>
            <a:ext cx="2473037" cy="115105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="" xmlns:a16="http://schemas.microsoft.com/office/drawing/2014/main" id="{9F23B0C0-537A-4419-9149-568C66516BDE}"/>
              </a:ext>
            </a:extLst>
          </p:cNvPr>
          <p:cNvCxnSpPr>
            <a:cxnSpLocks/>
          </p:cNvCxnSpPr>
          <p:nvPr/>
        </p:nvCxnSpPr>
        <p:spPr>
          <a:xfrm flipV="1">
            <a:off x="3207327" y="2828659"/>
            <a:ext cx="3664528" cy="108937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="" xmlns:a16="http://schemas.microsoft.com/office/drawing/2014/main" id="{818EAD91-7CBD-4815-BADF-D66E7616306D}"/>
              </a:ext>
            </a:extLst>
          </p:cNvPr>
          <p:cNvCxnSpPr>
            <a:cxnSpLocks/>
          </p:cNvCxnSpPr>
          <p:nvPr/>
        </p:nvCxnSpPr>
        <p:spPr>
          <a:xfrm flipV="1">
            <a:off x="3207327" y="3482932"/>
            <a:ext cx="3041073" cy="140905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="" xmlns:a16="http://schemas.microsoft.com/office/drawing/2014/main" id="{937CDDE5-0B2F-4106-9A5A-1493A4DAD08A}"/>
              </a:ext>
            </a:extLst>
          </p:cNvPr>
          <p:cNvCxnSpPr>
            <a:cxnSpLocks/>
          </p:cNvCxnSpPr>
          <p:nvPr/>
        </p:nvCxnSpPr>
        <p:spPr>
          <a:xfrm flipV="1">
            <a:off x="3207326" y="3159886"/>
            <a:ext cx="5133110" cy="254910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="" xmlns:a16="http://schemas.microsoft.com/office/drawing/2014/main" id="{41F905D0-5634-4F9E-9B30-419E7C4230A1}"/>
              </a:ext>
            </a:extLst>
          </p:cNvPr>
          <p:cNvCxnSpPr>
            <a:cxnSpLocks/>
          </p:cNvCxnSpPr>
          <p:nvPr/>
        </p:nvCxnSpPr>
        <p:spPr>
          <a:xfrm flipV="1">
            <a:off x="3221349" y="3629101"/>
            <a:ext cx="4405578" cy="262951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6033958"/>
      </p:ext>
    </p:extLst>
  </p:cSld>
  <p:clrMapOvr>
    <a:masterClrMapping/>
  </p:clrMapOvr>
  <p:transition spd="slow" advClick="0" advTm="4586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="" xmlns:a16="http://schemas.microsoft.com/office/drawing/2014/main" id="{F4E3A26F-E2C4-40E5-B2C0-53A6DE4C4491}"/>
              </a:ext>
            </a:extLst>
          </p:cNvPr>
          <p:cNvSpPr/>
          <p:nvPr/>
        </p:nvSpPr>
        <p:spPr>
          <a:xfrm>
            <a:off x="0" y="-15791"/>
            <a:ext cx="12192000" cy="740113"/>
          </a:xfrm>
          <a:prstGeom prst="rect">
            <a:avLst/>
          </a:prstGeom>
          <a:solidFill>
            <a:srgbClr val="009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324D2C08-1066-4486-8F34-ECF615012220}"/>
              </a:ext>
            </a:extLst>
          </p:cNvPr>
          <p:cNvSpPr/>
          <p:nvPr/>
        </p:nvSpPr>
        <p:spPr>
          <a:xfrm>
            <a:off x="3382823" y="724322"/>
            <a:ext cx="8809177" cy="6133677"/>
          </a:xfrm>
          <a:prstGeom prst="rect">
            <a:avLst/>
          </a:prstGeom>
          <a:solidFill>
            <a:srgbClr val="009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0809239D-292A-476A-B874-E27D409B676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9" t="5683" r="32954" b="25082"/>
          <a:stretch/>
        </p:blipFill>
        <p:spPr>
          <a:xfrm>
            <a:off x="3520049" y="872836"/>
            <a:ext cx="8533406" cy="5760193"/>
          </a:xfrm>
          <a:prstGeom prst="rect">
            <a:avLst/>
          </a:prstGeom>
        </p:spPr>
      </p:pic>
      <p:sp>
        <p:nvSpPr>
          <p:cNvPr id="6" name="Rounded Rectangle 5">
            <a:hlinkClick r:id="" action="ppaction://hlinkshowjump?jump=nextslide" highlightClick="1">
              <a:snd r:embed="rId3" name="click.wav"/>
            </a:hlinkClick>
          </p:cNvPr>
          <p:cNvSpPr/>
          <p:nvPr/>
        </p:nvSpPr>
        <p:spPr>
          <a:xfrm>
            <a:off x="10421257" y="6197600"/>
            <a:ext cx="1494972" cy="4354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  NEXT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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2ECE4015-3F09-4021-92D1-08491F1955E9}"/>
              </a:ext>
            </a:extLst>
          </p:cNvPr>
          <p:cNvSpPr/>
          <p:nvPr/>
        </p:nvSpPr>
        <p:spPr>
          <a:xfrm>
            <a:off x="932876" y="161471"/>
            <a:ext cx="9710057" cy="401381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DAFTAR ORGANISASI KEMASYARAKATAN DAN LEMBAGA SWADAYA MASYARAKAT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6F6E3374-168C-49F0-8B43-BB42F2803539}"/>
              </a:ext>
            </a:extLst>
          </p:cNvPr>
          <p:cNvSpPr/>
          <p:nvPr/>
        </p:nvSpPr>
        <p:spPr>
          <a:xfrm>
            <a:off x="0" y="724323"/>
            <a:ext cx="3382823" cy="6133677"/>
          </a:xfrm>
          <a:prstGeom prst="rect">
            <a:avLst/>
          </a:prstGeom>
          <a:solidFill>
            <a:srgbClr val="009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" name="Table 2">
            <a:extLst>
              <a:ext uri="{FF2B5EF4-FFF2-40B4-BE49-F238E27FC236}">
                <a16:creationId xmlns="" xmlns:a16="http://schemas.microsoft.com/office/drawing/2014/main" id="{BDA2B80E-D533-4118-AF72-51E7685701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8311454"/>
              </p:ext>
            </p:extLst>
          </p:nvPr>
        </p:nvGraphicFramePr>
        <p:xfrm>
          <a:off x="138546" y="888835"/>
          <a:ext cx="3244278" cy="57658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69454">
                  <a:extLst>
                    <a:ext uri="{9D8B030D-6E8A-4147-A177-3AD203B41FA5}">
                      <a16:colId xmlns="" xmlns:a16="http://schemas.microsoft.com/office/drawing/2014/main" val="1869788044"/>
                    </a:ext>
                  </a:extLst>
                </a:gridCol>
                <a:gridCol w="1536700">
                  <a:extLst>
                    <a:ext uri="{9D8B030D-6E8A-4147-A177-3AD203B41FA5}">
                      <a16:colId xmlns="" xmlns:a16="http://schemas.microsoft.com/office/drawing/2014/main" val="89465278"/>
                    </a:ext>
                  </a:extLst>
                </a:gridCol>
                <a:gridCol w="1338124">
                  <a:extLst>
                    <a:ext uri="{9D8B030D-6E8A-4147-A177-3AD203B41FA5}">
                      <a16:colId xmlns="" xmlns:a16="http://schemas.microsoft.com/office/drawing/2014/main" val="28459440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Nama </a:t>
                      </a:r>
                      <a:r>
                        <a:rPr lang="en-US" sz="1100" dirty="0" err="1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Organisasi</a:t>
                      </a:r>
                      <a:endParaRPr lang="en-US" sz="14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Alamat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2085789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andara" panose="020E0502030303020204" pitchFamily="34" charset="0"/>
                        </a:rPr>
                        <a:t>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 err="1">
                          <a:latin typeface="Candara" panose="020E0502030303020204" pitchFamily="34" charset="0"/>
                        </a:rPr>
                        <a:t>Komunitas</a:t>
                      </a:r>
                      <a:r>
                        <a:rPr lang="en-US" sz="1200" dirty="0">
                          <a:latin typeface="Candara" panose="020E0502030303020204" pitchFamily="34" charset="0"/>
                        </a:rPr>
                        <a:t> </a:t>
                      </a:r>
                      <a:r>
                        <a:rPr lang="en-US" sz="1200" dirty="0" err="1">
                          <a:latin typeface="Candara" panose="020E0502030303020204" pitchFamily="34" charset="0"/>
                        </a:rPr>
                        <a:t>Peduli</a:t>
                      </a:r>
                      <a:r>
                        <a:rPr lang="en-US" sz="1200" dirty="0">
                          <a:latin typeface="Candara" panose="020E0502030303020204" pitchFamily="34" charset="0"/>
                        </a:rPr>
                        <a:t> </a:t>
                      </a:r>
                      <a:r>
                        <a:rPr lang="en-US" sz="1200" dirty="0" err="1">
                          <a:latin typeface="Candara" panose="020E0502030303020204" pitchFamily="34" charset="0"/>
                        </a:rPr>
                        <a:t>Lingkungan</a:t>
                      </a:r>
                      <a:r>
                        <a:rPr lang="en-US" sz="1200" dirty="0">
                          <a:latin typeface="Candara" panose="020E0502030303020204" pitchFamily="34" charset="0"/>
                        </a:rPr>
                        <a:t> (KOPLING)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 err="1">
                          <a:latin typeface="Candara" panose="020E0502030303020204" pitchFamily="34" charset="0"/>
                        </a:rPr>
                        <a:t>Arrasy</a:t>
                      </a:r>
                      <a:r>
                        <a:rPr lang="en-US" sz="1200" dirty="0">
                          <a:latin typeface="Candara" panose="020E0502030303020204" pitchFamily="34" charset="0"/>
                        </a:rPr>
                        <a:t> Residence Blok A No.18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33990874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andara" panose="020E0502030303020204" pitchFamily="34" charset="0"/>
                        </a:rPr>
                        <a:t>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ndara" panose="020E0502030303020204" pitchFamily="34" charset="0"/>
                        </a:rPr>
                        <a:t>Lembaga </a:t>
                      </a:r>
                      <a:r>
                        <a:rPr lang="en-US" sz="1200" dirty="0" err="1">
                          <a:latin typeface="Candara" panose="020E0502030303020204" pitchFamily="34" charset="0"/>
                        </a:rPr>
                        <a:t>Cegah</a:t>
                      </a:r>
                      <a:r>
                        <a:rPr lang="en-US" sz="1200" dirty="0">
                          <a:latin typeface="Candara" panose="020E0502030303020204" pitchFamily="34" charset="0"/>
                        </a:rPr>
                        <a:t> </a:t>
                      </a:r>
                      <a:r>
                        <a:rPr lang="en-US" sz="1200" dirty="0" err="1">
                          <a:latin typeface="Candara" panose="020E0502030303020204" pitchFamily="34" charset="0"/>
                        </a:rPr>
                        <a:t>Kejahatan</a:t>
                      </a:r>
                      <a:r>
                        <a:rPr lang="en-US" sz="1200" dirty="0">
                          <a:latin typeface="Candara" panose="020E0502030303020204" pitchFamily="34" charset="0"/>
                        </a:rPr>
                        <a:t> Indonesia (LCKI)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 err="1">
                          <a:latin typeface="Candara" panose="020E0502030303020204" pitchFamily="34" charset="0"/>
                        </a:rPr>
                        <a:t>Komp</a:t>
                      </a:r>
                      <a:r>
                        <a:rPr lang="en-US" sz="1200" dirty="0">
                          <a:latin typeface="Candara" panose="020E0502030303020204" pitchFamily="34" charset="0"/>
                        </a:rPr>
                        <a:t>. </a:t>
                      </a:r>
                      <a:r>
                        <a:rPr lang="en-US" sz="1200" dirty="0" err="1">
                          <a:latin typeface="Candara" panose="020E0502030303020204" pitchFamily="34" charset="0"/>
                        </a:rPr>
                        <a:t>Perum</a:t>
                      </a:r>
                      <a:r>
                        <a:rPr lang="en-US" sz="1200" dirty="0">
                          <a:latin typeface="Candara" panose="020E0502030303020204" pitchFamily="34" charset="0"/>
                        </a:rPr>
                        <a:t> Ruko Andalusia No. C2 </a:t>
                      </a:r>
                      <a:r>
                        <a:rPr lang="en-US" sz="1200" dirty="0" err="1">
                          <a:latin typeface="Candara" panose="020E0502030303020204" pitchFamily="34" charset="0"/>
                        </a:rPr>
                        <a:t>Mangkubumi</a:t>
                      </a:r>
                      <a:endParaRPr lang="en-US" sz="1200" dirty="0">
                        <a:latin typeface="Candara" panose="020E0502030303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34321237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andara" panose="020E0502030303020204" pitchFamily="34" charset="0"/>
                        </a:rPr>
                        <a:t>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ndara" panose="020E0502030303020204" pitchFamily="34" charset="0"/>
                        </a:rPr>
                        <a:t>PD. Dewan Nasional Angkatan 66 (PD-DN’66)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ndara" panose="020E0502030303020204" pitchFamily="34" charset="0"/>
                        </a:rPr>
                        <a:t>Jl. </a:t>
                      </a:r>
                      <a:r>
                        <a:rPr lang="en-US" sz="1200" dirty="0" err="1">
                          <a:latin typeface="Candara" panose="020E0502030303020204" pitchFamily="34" charset="0"/>
                        </a:rPr>
                        <a:t>Cipedes</a:t>
                      </a:r>
                      <a:r>
                        <a:rPr lang="en-US" sz="1200" dirty="0">
                          <a:latin typeface="Candara" panose="020E0502030303020204" pitchFamily="34" charset="0"/>
                        </a:rPr>
                        <a:t> II No.20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27384299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andara" panose="020E0502030303020204" pitchFamily="34" charset="0"/>
                        </a:rPr>
                        <a:t>57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 err="1">
                          <a:latin typeface="Candara" panose="020E0502030303020204" pitchFamily="34" charset="0"/>
                        </a:rPr>
                        <a:t>Perkumpulan</a:t>
                      </a:r>
                      <a:r>
                        <a:rPr lang="en-US" sz="1200" dirty="0">
                          <a:latin typeface="Candara" panose="020E0502030303020204" pitchFamily="34" charset="0"/>
                        </a:rPr>
                        <a:t> </a:t>
                      </a:r>
                      <a:r>
                        <a:rPr lang="en-US" sz="1200" dirty="0" err="1">
                          <a:latin typeface="Candara" panose="020E0502030303020204" pitchFamily="34" charset="0"/>
                        </a:rPr>
                        <a:t>Martabe</a:t>
                      </a:r>
                      <a:r>
                        <a:rPr lang="en-US" sz="1200" dirty="0">
                          <a:latin typeface="Candara" panose="020E0502030303020204" pitchFamily="34" charset="0"/>
                        </a:rPr>
                        <a:t> </a:t>
                      </a:r>
                      <a:r>
                        <a:rPr lang="en-US" sz="1200" dirty="0" err="1">
                          <a:latin typeface="Candara" panose="020E0502030303020204" pitchFamily="34" charset="0"/>
                        </a:rPr>
                        <a:t>Jawa</a:t>
                      </a:r>
                      <a:r>
                        <a:rPr lang="en-US" sz="1200" dirty="0">
                          <a:latin typeface="Candara" panose="020E0502030303020204" pitchFamily="34" charset="0"/>
                        </a:rPr>
                        <a:t> Barat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ndara" panose="020E0502030303020204" pitchFamily="34" charset="0"/>
                        </a:rPr>
                        <a:t>Jl. KH. </a:t>
                      </a:r>
                      <a:r>
                        <a:rPr lang="en-US" sz="1200" dirty="0" err="1">
                          <a:latin typeface="Candara" panose="020E0502030303020204" pitchFamily="34" charset="0"/>
                        </a:rPr>
                        <a:t>Z.Mustofa</a:t>
                      </a:r>
                      <a:r>
                        <a:rPr lang="en-US" sz="1200" dirty="0">
                          <a:latin typeface="Candara" panose="020E0502030303020204" pitchFamily="34" charset="0"/>
                        </a:rPr>
                        <a:t> </a:t>
                      </a:r>
                      <a:r>
                        <a:rPr lang="en-US" sz="1200" dirty="0" err="1">
                          <a:latin typeface="Candara" panose="020E0502030303020204" pitchFamily="34" charset="0"/>
                        </a:rPr>
                        <a:t>Komp</a:t>
                      </a:r>
                      <a:r>
                        <a:rPr lang="en-US" sz="1200" dirty="0">
                          <a:latin typeface="Candara" panose="020E0502030303020204" pitchFamily="34" charset="0"/>
                        </a:rPr>
                        <a:t> Ruko Permata Regency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3531604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andara" panose="020E0502030303020204" pitchFamily="34" charset="0"/>
                        </a:rPr>
                        <a:t>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ndara" panose="020E0502030303020204" pitchFamily="34" charset="0"/>
                        </a:rPr>
                        <a:t>Radio Dawah </a:t>
                      </a:r>
                      <a:r>
                        <a:rPr lang="en-US" sz="1200" dirty="0" err="1">
                          <a:latin typeface="Candara" panose="020E0502030303020204" pitchFamily="34" charset="0"/>
                        </a:rPr>
                        <a:t>Mesjid</a:t>
                      </a:r>
                      <a:r>
                        <a:rPr lang="en-US" sz="1200" dirty="0">
                          <a:latin typeface="Candara" panose="020E0502030303020204" pitchFamily="34" charset="0"/>
                        </a:rPr>
                        <a:t> Agung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ndara" panose="020E0502030303020204" pitchFamily="34" charset="0"/>
                        </a:rPr>
                        <a:t>Jl. </a:t>
                      </a:r>
                      <a:r>
                        <a:rPr lang="en-US" sz="1200" dirty="0" err="1">
                          <a:latin typeface="Candara" panose="020E0502030303020204" pitchFamily="34" charset="0"/>
                        </a:rPr>
                        <a:t>Mesjid</a:t>
                      </a:r>
                      <a:r>
                        <a:rPr lang="en-US" sz="1200" dirty="0">
                          <a:latin typeface="Candara" panose="020E0502030303020204" pitchFamily="34" charset="0"/>
                        </a:rPr>
                        <a:t> Agung No.1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21755630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andara" panose="020E0502030303020204" pitchFamily="34" charset="0"/>
                        </a:rPr>
                        <a:t>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ndara" panose="020E0502030303020204" pitchFamily="34" charset="0"/>
                        </a:rPr>
                        <a:t>DPC </a:t>
                      </a:r>
                      <a:r>
                        <a:rPr lang="en-US" sz="1200" dirty="0" err="1">
                          <a:latin typeface="Candara" panose="020E0502030303020204" pitchFamily="34" charset="0"/>
                        </a:rPr>
                        <a:t>Ikatan</a:t>
                      </a:r>
                      <a:r>
                        <a:rPr lang="en-US" sz="1200" dirty="0">
                          <a:latin typeface="Candara" panose="020E0502030303020204" pitchFamily="34" charset="0"/>
                        </a:rPr>
                        <a:t> </a:t>
                      </a:r>
                      <a:r>
                        <a:rPr lang="en-US" sz="1200" dirty="0" err="1">
                          <a:latin typeface="Candara" panose="020E0502030303020204" pitchFamily="34" charset="0"/>
                        </a:rPr>
                        <a:t>Warga</a:t>
                      </a:r>
                      <a:r>
                        <a:rPr lang="en-US" sz="1200" dirty="0">
                          <a:latin typeface="Candara" panose="020E0502030303020204" pitchFamily="34" charset="0"/>
                        </a:rPr>
                        <a:t> Satya Indonesia (DPC IWSI)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ndara" panose="020E0502030303020204" pitchFamily="34" charset="0"/>
                        </a:rPr>
                        <a:t>Jl. RE. </a:t>
                      </a:r>
                      <a:r>
                        <a:rPr lang="en-US" sz="1200" dirty="0" err="1">
                          <a:latin typeface="Candara" panose="020E0502030303020204" pitchFamily="34" charset="0"/>
                        </a:rPr>
                        <a:t>Martadinata</a:t>
                      </a:r>
                      <a:r>
                        <a:rPr lang="en-US" sz="1200" dirty="0">
                          <a:latin typeface="Candara" panose="020E0502030303020204" pitchFamily="34" charset="0"/>
                        </a:rPr>
                        <a:t> No.324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41862069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andara" panose="020E0502030303020204" pitchFamily="34" charset="0"/>
                        </a:rPr>
                        <a:t>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ndara" panose="020E0502030303020204" pitchFamily="34" charset="0"/>
                        </a:rPr>
                        <a:t>Scooter Long Independent (SLI)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ndara" panose="020E0502030303020204" pitchFamily="34" charset="0"/>
                        </a:rPr>
                        <a:t>Jl. </a:t>
                      </a:r>
                      <a:r>
                        <a:rPr lang="en-US" sz="1200" dirty="0" err="1">
                          <a:latin typeface="Candara" panose="020E0502030303020204" pitchFamily="34" charset="0"/>
                        </a:rPr>
                        <a:t>Sambong</a:t>
                      </a:r>
                      <a:r>
                        <a:rPr lang="en-US" sz="1200" dirty="0">
                          <a:latin typeface="Candara" panose="020E0502030303020204" pitchFamily="34" charset="0"/>
                        </a:rPr>
                        <a:t> Jaya No.07, RW VII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8915856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andara" panose="020E0502030303020204" pitchFamily="34" charset="0"/>
                        </a:rPr>
                        <a:t>61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 err="1">
                          <a:latin typeface="Candara" panose="020E0502030303020204" pitchFamily="34" charset="0"/>
                        </a:rPr>
                        <a:t>Milisi</a:t>
                      </a:r>
                      <a:r>
                        <a:rPr lang="en-US" sz="1200" dirty="0">
                          <a:latin typeface="Candara" panose="020E0502030303020204" pitchFamily="34" charset="0"/>
                        </a:rPr>
                        <a:t> Tatar </a:t>
                      </a:r>
                      <a:r>
                        <a:rPr lang="en-US" sz="1200" dirty="0" err="1">
                          <a:latin typeface="Candara" panose="020E0502030303020204" pitchFamily="34" charset="0"/>
                        </a:rPr>
                        <a:t>Sunda</a:t>
                      </a:r>
                      <a:r>
                        <a:rPr lang="en-US" sz="1200" dirty="0">
                          <a:latin typeface="Candara" panose="020E0502030303020204" pitchFamily="34" charset="0"/>
                        </a:rPr>
                        <a:t> Mitra Indonesia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ndara" panose="020E0502030303020204" pitchFamily="34" charset="0"/>
                        </a:rPr>
                        <a:t>Jl. </a:t>
                      </a:r>
                      <a:r>
                        <a:rPr lang="en-US" sz="1200" dirty="0" err="1">
                          <a:latin typeface="Candara" panose="020E0502030303020204" pitchFamily="34" charset="0"/>
                        </a:rPr>
                        <a:t>Setiarasa</a:t>
                      </a:r>
                      <a:r>
                        <a:rPr lang="en-US" sz="1200" dirty="0">
                          <a:latin typeface="Candara" panose="020E0502030303020204" pitchFamily="34" charset="0"/>
                        </a:rPr>
                        <a:t> No.37 </a:t>
                      </a:r>
                      <a:r>
                        <a:rPr lang="en-US" sz="1200" dirty="0" err="1">
                          <a:latin typeface="Candara" panose="020E0502030303020204" pitchFamily="34" charset="0"/>
                        </a:rPr>
                        <a:t>Sukamulya</a:t>
                      </a:r>
                      <a:endParaRPr lang="en-US" sz="1200" dirty="0">
                        <a:latin typeface="Candara" panose="020E0502030303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5104998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andara" panose="020E0502030303020204" pitchFamily="34" charset="0"/>
                        </a:rPr>
                        <a:t>62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ndara" panose="020E0502030303020204" pitchFamily="34" charset="0"/>
                        </a:rPr>
                        <a:t>Dewan </a:t>
                      </a:r>
                      <a:r>
                        <a:rPr lang="en-US" sz="1200" dirty="0" err="1">
                          <a:latin typeface="Candara" panose="020E0502030303020204" pitchFamily="34" charset="0"/>
                        </a:rPr>
                        <a:t>Pimpinan</a:t>
                      </a:r>
                      <a:r>
                        <a:rPr lang="en-US" sz="1200" dirty="0">
                          <a:latin typeface="Candara" panose="020E0502030303020204" pitchFamily="34" charset="0"/>
                        </a:rPr>
                        <a:t> Cabang I DPP I LPPNI </a:t>
                      </a:r>
                      <a:r>
                        <a:rPr lang="en-US" sz="1200" dirty="0" err="1">
                          <a:latin typeface="Candara" panose="020E0502030303020204" pitchFamily="34" charset="0"/>
                        </a:rPr>
                        <a:t>Tasikmalaya</a:t>
                      </a:r>
                      <a:endParaRPr lang="en-US" sz="1200" dirty="0">
                        <a:latin typeface="Candara" panose="020E0502030303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ndara" panose="020E0502030303020204" pitchFamily="34" charset="0"/>
                        </a:rPr>
                        <a:t>Jl. </a:t>
                      </a:r>
                      <a:r>
                        <a:rPr lang="en-US" sz="1200" dirty="0" err="1">
                          <a:latin typeface="Candara" panose="020E0502030303020204" pitchFamily="34" charset="0"/>
                        </a:rPr>
                        <a:t>Bebedahan</a:t>
                      </a:r>
                      <a:r>
                        <a:rPr lang="en-US" sz="1200" dirty="0">
                          <a:latin typeface="Candara" panose="020E0502030303020204" pitchFamily="34" charset="0"/>
                        </a:rPr>
                        <a:t> I/61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3420512740"/>
                  </a:ext>
                </a:extLst>
              </a:tr>
            </a:tbl>
          </a:graphicData>
        </a:graphic>
      </p:graphicFrame>
      <p:cxnSp>
        <p:nvCxnSpPr>
          <p:cNvPr id="9" name="Straight Arrow Connector 8">
            <a:extLst>
              <a:ext uri="{FF2B5EF4-FFF2-40B4-BE49-F238E27FC236}">
                <a16:creationId xmlns="" xmlns:a16="http://schemas.microsoft.com/office/drawing/2014/main" id="{F0C94782-556A-4346-A634-E63433E81A44}"/>
              </a:ext>
            </a:extLst>
          </p:cNvPr>
          <p:cNvCxnSpPr>
            <a:cxnSpLocks/>
          </p:cNvCxnSpPr>
          <p:nvPr/>
        </p:nvCxnSpPr>
        <p:spPr>
          <a:xfrm>
            <a:off x="3207327" y="1556513"/>
            <a:ext cx="2417618" cy="140836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="" xmlns:a16="http://schemas.microsoft.com/office/drawing/2014/main" id="{41729ACA-9F1D-4CDF-9BA4-C65C309292F1}"/>
              </a:ext>
            </a:extLst>
          </p:cNvPr>
          <p:cNvCxnSpPr>
            <a:cxnSpLocks/>
          </p:cNvCxnSpPr>
          <p:nvPr/>
        </p:nvCxnSpPr>
        <p:spPr>
          <a:xfrm>
            <a:off x="3207327" y="2296626"/>
            <a:ext cx="2417618" cy="81676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="" xmlns:a16="http://schemas.microsoft.com/office/drawing/2014/main" id="{3C3899CE-9C9C-4576-9C05-8E1A3F20F176}"/>
              </a:ext>
            </a:extLst>
          </p:cNvPr>
          <p:cNvCxnSpPr>
            <a:cxnSpLocks/>
          </p:cNvCxnSpPr>
          <p:nvPr/>
        </p:nvCxnSpPr>
        <p:spPr>
          <a:xfrm flipV="1">
            <a:off x="3207326" y="2296625"/>
            <a:ext cx="4163292" cy="70437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="" xmlns:a16="http://schemas.microsoft.com/office/drawing/2014/main" id="{EC778687-D01B-40D8-A12F-69E73ACEAE59}"/>
              </a:ext>
            </a:extLst>
          </p:cNvPr>
          <p:cNvCxnSpPr>
            <a:cxnSpLocks/>
          </p:cNvCxnSpPr>
          <p:nvPr/>
        </p:nvCxnSpPr>
        <p:spPr>
          <a:xfrm flipV="1">
            <a:off x="3207325" y="3093555"/>
            <a:ext cx="3913911" cy="57519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="" xmlns:a16="http://schemas.microsoft.com/office/drawing/2014/main" id="{55925961-FD25-4BD8-A6AE-9EE1CD348B1C}"/>
              </a:ext>
            </a:extLst>
          </p:cNvPr>
          <p:cNvCxnSpPr>
            <a:cxnSpLocks/>
          </p:cNvCxnSpPr>
          <p:nvPr/>
        </p:nvCxnSpPr>
        <p:spPr>
          <a:xfrm flipV="1">
            <a:off x="3207325" y="3503562"/>
            <a:ext cx="4260275" cy="80436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="" xmlns:a16="http://schemas.microsoft.com/office/drawing/2014/main" id="{F6998135-2BE5-46BB-B743-3D28E7592B55}"/>
              </a:ext>
            </a:extLst>
          </p:cNvPr>
          <p:cNvCxnSpPr>
            <a:cxnSpLocks/>
          </p:cNvCxnSpPr>
          <p:nvPr/>
        </p:nvCxnSpPr>
        <p:spPr>
          <a:xfrm flipV="1">
            <a:off x="3207325" y="1484689"/>
            <a:ext cx="3096493" cy="330615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="" xmlns:a16="http://schemas.microsoft.com/office/drawing/2014/main" id="{2B62014E-B481-4BA2-A92E-B19C72B8708C}"/>
              </a:ext>
            </a:extLst>
          </p:cNvPr>
          <p:cNvCxnSpPr>
            <a:cxnSpLocks/>
          </p:cNvCxnSpPr>
          <p:nvPr/>
        </p:nvCxnSpPr>
        <p:spPr>
          <a:xfrm flipV="1">
            <a:off x="3207325" y="3602669"/>
            <a:ext cx="2538847" cy="182935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="" xmlns:a16="http://schemas.microsoft.com/office/drawing/2014/main" id="{E3860D09-7EA8-4A37-A684-9BD8E4870EBB}"/>
              </a:ext>
            </a:extLst>
          </p:cNvPr>
          <p:cNvCxnSpPr>
            <a:cxnSpLocks/>
          </p:cNvCxnSpPr>
          <p:nvPr/>
        </p:nvCxnSpPr>
        <p:spPr>
          <a:xfrm flipV="1">
            <a:off x="3249057" y="1892547"/>
            <a:ext cx="3692070" cy="385343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="" xmlns:a16="http://schemas.microsoft.com/office/drawing/2014/main" id="{B619B531-CD0F-4F54-892A-EFB322844B09}"/>
              </a:ext>
            </a:extLst>
          </p:cNvPr>
          <p:cNvCxnSpPr>
            <a:cxnSpLocks/>
          </p:cNvCxnSpPr>
          <p:nvPr/>
        </p:nvCxnSpPr>
        <p:spPr>
          <a:xfrm flipV="1">
            <a:off x="3249057" y="3602669"/>
            <a:ext cx="4319071" cy="259792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383915"/>
      </p:ext>
    </p:extLst>
  </p:cSld>
  <p:clrMapOvr>
    <a:masterClrMapping/>
  </p:clrMapOvr>
  <p:transition spd="slow" advClick="0" advTm="5382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="" xmlns:a16="http://schemas.microsoft.com/office/drawing/2014/main" id="{F4E3A26F-E2C4-40E5-B2C0-53A6DE4C4491}"/>
              </a:ext>
            </a:extLst>
          </p:cNvPr>
          <p:cNvSpPr/>
          <p:nvPr/>
        </p:nvSpPr>
        <p:spPr>
          <a:xfrm>
            <a:off x="0" y="-15791"/>
            <a:ext cx="12192000" cy="740113"/>
          </a:xfrm>
          <a:prstGeom prst="rect">
            <a:avLst/>
          </a:prstGeom>
          <a:solidFill>
            <a:srgbClr val="009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324D2C08-1066-4486-8F34-ECF615012220}"/>
              </a:ext>
            </a:extLst>
          </p:cNvPr>
          <p:cNvSpPr/>
          <p:nvPr/>
        </p:nvSpPr>
        <p:spPr>
          <a:xfrm>
            <a:off x="3382823" y="724322"/>
            <a:ext cx="8809177" cy="6133677"/>
          </a:xfrm>
          <a:prstGeom prst="rect">
            <a:avLst/>
          </a:prstGeom>
          <a:solidFill>
            <a:srgbClr val="009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0809239D-292A-476A-B874-E27D409B676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9" t="5683" r="32954" b="25082"/>
          <a:stretch/>
        </p:blipFill>
        <p:spPr>
          <a:xfrm>
            <a:off x="3520049" y="872836"/>
            <a:ext cx="8533406" cy="5760193"/>
          </a:xfrm>
          <a:prstGeom prst="rect">
            <a:avLst/>
          </a:prstGeom>
        </p:spPr>
      </p:pic>
      <p:sp>
        <p:nvSpPr>
          <p:cNvPr id="6" name="Rounded Rectangle 5">
            <a:hlinkClick r:id="" action="ppaction://hlinkshowjump?jump=nextslide" highlightClick="1">
              <a:snd r:embed="rId3" name="click.wav"/>
            </a:hlinkClick>
          </p:cNvPr>
          <p:cNvSpPr/>
          <p:nvPr/>
        </p:nvSpPr>
        <p:spPr>
          <a:xfrm>
            <a:off x="10421257" y="6197600"/>
            <a:ext cx="1494972" cy="4354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  NEXT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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2ECE4015-3F09-4021-92D1-08491F1955E9}"/>
              </a:ext>
            </a:extLst>
          </p:cNvPr>
          <p:cNvSpPr/>
          <p:nvPr/>
        </p:nvSpPr>
        <p:spPr>
          <a:xfrm>
            <a:off x="932876" y="161471"/>
            <a:ext cx="9710057" cy="401381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DAFTAR ORGANISASI KEMASYARAKATAN DAN LEMBAGA SWADAYA MASYARAKAT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6F6E3374-168C-49F0-8B43-BB42F2803539}"/>
              </a:ext>
            </a:extLst>
          </p:cNvPr>
          <p:cNvSpPr/>
          <p:nvPr/>
        </p:nvSpPr>
        <p:spPr>
          <a:xfrm>
            <a:off x="0" y="724323"/>
            <a:ext cx="3382823" cy="6133677"/>
          </a:xfrm>
          <a:prstGeom prst="rect">
            <a:avLst/>
          </a:prstGeom>
          <a:solidFill>
            <a:srgbClr val="009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" name="Table 2">
            <a:extLst>
              <a:ext uri="{FF2B5EF4-FFF2-40B4-BE49-F238E27FC236}">
                <a16:creationId xmlns="" xmlns:a16="http://schemas.microsoft.com/office/drawing/2014/main" id="{BDA2B80E-D533-4118-AF72-51E7685701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7290599"/>
              </p:ext>
            </p:extLst>
          </p:nvPr>
        </p:nvGraphicFramePr>
        <p:xfrm>
          <a:off x="138546" y="888835"/>
          <a:ext cx="3244278" cy="567436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69454">
                  <a:extLst>
                    <a:ext uri="{9D8B030D-6E8A-4147-A177-3AD203B41FA5}">
                      <a16:colId xmlns="" xmlns:a16="http://schemas.microsoft.com/office/drawing/2014/main" val="1869788044"/>
                    </a:ext>
                  </a:extLst>
                </a:gridCol>
                <a:gridCol w="1536700">
                  <a:extLst>
                    <a:ext uri="{9D8B030D-6E8A-4147-A177-3AD203B41FA5}">
                      <a16:colId xmlns="" xmlns:a16="http://schemas.microsoft.com/office/drawing/2014/main" val="89465278"/>
                    </a:ext>
                  </a:extLst>
                </a:gridCol>
                <a:gridCol w="1338124">
                  <a:extLst>
                    <a:ext uri="{9D8B030D-6E8A-4147-A177-3AD203B41FA5}">
                      <a16:colId xmlns="" xmlns:a16="http://schemas.microsoft.com/office/drawing/2014/main" val="28459440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Nama </a:t>
                      </a:r>
                      <a:r>
                        <a:rPr lang="en-US" sz="1100" dirty="0" err="1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Organisasi</a:t>
                      </a:r>
                      <a:endParaRPr lang="en-US" sz="14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Alamat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2085789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andara" panose="020E0502030303020204" pitchFamily="34" charset="0"/>
                        </a:rPr>
                        <a:t>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ndara" panose="020E0502030303020204" pitchFamily="34" charset="0"/>
                        </a:rPr>
                        <a:t>Bina </a:t>
                      </a:r>
                      <a:r>
                        <a:rPr lang="en-US" sz="1200" dirty="0" err="1">
                          <a:latin typeface="Candara" panose="020E0502030303020204" pitchFamily="34" charset="0"/>
                        </a:rPr>
                        <a:t>Mekar</a:t>
                      </a:r>
                      <a:r>
                        <a:rPr lang="en-US" sz="1200" dirty="0">
                          <a:latin typeface="Candara" panose="020E0502030303020204" pitchFamily="34" charset="0"/>
                        </a:rPr>
                        <a:t> </a:t>
                      </a:r>
                      <a:r>
                        <a:rPr lang="en-US" sz="1200" dirty="0" err="1">
                          <a:latin typeface="Candara" panose="020E0502030303020204" pitchFamily="34" charset="0"/>
                        </a:rPr>
                        <a:t>Mandiri</a:t>
                      </a:r>
                      <a:endParaRPr lang="en-US" sz="1200" dirty="0">
                        <a:latin typeface="Candara" panose="020E0502030303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 err="1">
                          <a:latin typeface="Candara" panose="020E0502030303020204" pitchFamily="34" charset="0"/>
                        </a:rPr>
                        <a:t>Kp</a:t>
                      </a:r>
                      <a:r>
                        <a:rPr lang="en-US" sz="1200" dirty="0">
                          <a:latin typeface="Candara" panose="020E0502030303020204" pitchFamily="34" charset="0"/>
                        </a:rPr>
                        <a:t>. </a:t>
                      </a:r>
                      <a:r>
                        <a:rPr lang="en-US" sz="1200" dirty="0" err="1">
                          <a:latin typeface="Candara" panose="020E0502030303020204" pitchFamily="34" charset="0"/>
                        </a:rPr>
                        <a:t>Pasirjaya</a:t>
                      </a:r>
                      <a:r>
                        <a:rPr lang="en-US" sz="1200" dirty="0">
                          <a:latin typeface="Candara" panose="020E0502030303020204" pitchFamily="34" charset="0"/>
                        </a:rPr>
                        <a:t> RT.RW 04/05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33990874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andara" panose="020E0502030303020204" pitchFamily="34" charset="0"/>
                        </a:rPr>
                        <a:t>64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ndara" panose="020E0502030303020204" pitchFamily="34" charset="0"/>
                        </a:rPr>
                        <a:t>Mata </a:t>
                      </a:r>
                      <a:r>
                        <a:rPr lang="en-US" sz="1200" dirty="0" err="1">
                          <a:latin typeface="Candara" panose="020E0502030303020204" pitchFamily="34" charset="0"/>
                        </a:rPr>
                        <a:t>Hati</a:t>
                      </a:r>
                      <a:endParaRPr lang="en-US" sz="1200" dirty="0">
                        <a:latin typeface="Candara" panose="020E0502030303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ndara" panose="020E0502030303020204" pitchFamily="34" charset="0"/>
                        </a:rPr>
                        <a:t>Jl. </a:t>
                      </a:r>
                      <a:r>
                        <a:rPr lang="en-US" sz="1200" dirty="0" err="1">
                          <a:latin typeface="Candara" panose="020E0502030303020204" pitchFamily="34" charset="0"/>
                        </a:rPr>
                        <a:t>Noenoeng</a:t>
                      </a:r>
                      <a:r>
                        <a:rPr lang="en-US" sz="1200" dirty="0">
                          <a:latin typeface="Candara" panose="020E0502030303020204" pitchFamily="34" charset="0"/>
                        </a:rPr>
                        <a:t> </a:t>
                      </a:r>
                      <a:r>
                        <a:rPr lang="en-US" sz="1200" dirty="0" err="1">
                          <a:latin typeface="Candara" panose="020E0502030303020204" pitchFamily="34" charset="0"/>
                        </a:rPr>
                        <a:t>Tisna</a:t>
                      </a:r>
                      <a:r>
                        <a:rPr lang="en-US" sz="1200" dirty="0">
                          <a:latin typeface="Candara" panose="020E0502030303020204" pitchFamily="34" charset="0"/>
                        </a:rPr>
                        <a:t> </a:t>
                      </a:r>
                      <a:r>
                        <a:rPr lang="en-US" sz="1200" dirty="0" err="1">
                          <a:latin typeface="Candara" panose="020E0502030303020204" pitchFamily="34" charset="0"/>
                        </a:rPr>
                        <a:t>Saputra</a:t>
                      </a:r>
                      <a:r>
                        <a:rPr lang="en-US" sz="1200" dirty="0">
                          <a:latin typeface="Candara" panose="020E0502030303020204" pitchFamily="34" charset="0"/>
                        </a:rPr>
                        <a:t> No.32 RT.01/07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28657831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andara" panose="020E0502030303020204" pitchFamily="34" charset="0"/>
                        </a:rPr>
                        <a:t>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ndara" panose="020E0502030303020204" pitchFamily="34" charset="0"/>
                        </a:rPr>
                        <a:t>DPC </a:t>
                      </a:r>
                      <a:r>
                        <a:rPr lang="en-US" sz="1200" dirty="0" err="1">
                          <a:latin typeface="Candara" panose="020E0502030303020204" pitchFamily="34" charset="0"/>
                        </a:rPr>
                        <a:t>Asosiasi</a:t>
                      </a:r>
                      <a:r>
                        <a:rPr lang="en-US" sz="1200" dirty="0">
                          <a:latin typeface="Candara" panose="020E0502030303020204" pitchFamily="34" charset="0"/>
                        </a:rPr>
                        <a:t> </a:t>
                      </a:r>
                      <a:r>
                        <a:rPr lang="en-US" sz="1200" dirty="0" err="1">
                          <a:latin typeface="Candara" panose="020E0502030303020204" pitchFamily="34" charset="0"/>
                        </a:rPr>
                        <a:t>Pedagang</a:t>
                      </a:r>
                      <a:r>
                        <a:rPr lang="en-US" sz="1200" dirty="0">
                          <a:latin typeface="Candara" panose="020E0502030303020204" pitchFamily="34" charset="0"/>
                        </a:rPr>
                        <a:t> </a:t>
                      </a:r>
                      <a:r>
                        <a:rPr lang="en-US" sz="1200" dirty="0" err="1">
                          <a:latin typeface="Candara" panose="020E0502030303020204" pitchFamily="34" charset="0"/>
                        </a:rPr>
                        <a:t>Daging</a:t>
                      </a:r>
                      <a:r>
                        <a:rPr lang="en-US" sz="1200" dirty="0">
                          <a:latin typeface="Candara" panose="020E0502030303020204" pitchFamily="34" charset="0"/>
                        </a:rPr>
                        <a:t> Indonesia (APDI)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ndara" panose="020E0502030303020204" pitchFamily="34" charset="0"/>
                        </a:rPr>
                        <a:t>Jl. </a:t>
                      </a:r>
                      <a:r>
                        <a:rPr lang="en-US" sz="1200" dirty="0" err="1">
                          <a:latin typeface="Candara" panose="020E0502030303020204" pitchFamily="34" charset="0"/>
                        </a:rPr>
                        <a:t>Cibeuti</a:t>
                      </a:r>
                      <a:r>
                        <a:rPr lang="en-US" sz="1200" dirty="0">
                          <a:latin typeface="Candara" panose="020E0502030303020204" pitchFamily="34" charset="0"/>
                        </a:rPr>
                        <a:t> No.16 </a:t>
                      </a:r>
                      <a:r>
                        <a:rPr lang="en-US" sz="1200" dirty="0" err="1">
                          <a:latin typeface="Candara" panose="020E0502030303020204" pitchFamily="34" charset="0"/>
                        </a:rPr>
                        <a:t>Kawalu</a:t>
                      </a:r>
                      <a:endParaRPr lang="en-US" sz="1200" dirty="0">
                        <a:latin typeface="Candara" panose="020E0502030303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42620072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andara" panose="020E0502030303020204" pitchFamily="34" charset="0"/>
                        </a:rPr>
                        <a:t>66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ndara" panose="020E0502030303020204" pitchFamily="34" charset="0"/>
                        </a:rPr>
                        <a:t>Forum </a:t>
                      </a:r>
                      <a:r>
                        <a:rPr lang="en-US" sz="1200" dirty="0" err="1">
                          <a:latin typeface="Candara" panose="020E0502030303020204" pitchFamily="34" charset="0"/>
                        </a:rPr>
                        <a:t>Kalangsari</a:t>
                      </a:r>
                      <a:r>
                        <a:rPr lang="en-US" sz="1200" dirty="0">
                          <a:latin typeface="Candara" panose="020E0502030303020204" pitchFamily="34" charset="0"/>
                        </a:rPr>
                        <a:t> Bersatu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ndara" panose="020E0502030303020204" pitchFamily="34" charset="0"/>
                        </a:rPr>
                        <a:t>Jl. Dr. </a:t>
                      </a:r>
                      <a:r>
                        <a:rPr lang="en-US" sz="1200" dirty="0" err="1">
                          <a:latin typeface="Candara" panose="020E0502030303020204" pitchFamily="34" charset="0"/>
                        </a:rPr>
                        <a:t>Moch</a:t>
                      </a:r>
                      <a:r>
                        <a:rPr lang="en-US" sz="1200" dirty="0">
                          <a:latin typeface="Candara" panose="020E0502030303020204" pitchFamily="34" charset="0"/>
                        </a:rPr>
                        <a:t> Hatta No.144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23006493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andara" panose="020E0502030303020204" pitchFamily="34" charset="0"/>
                        </a:rPr>
                        <a:t>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 err="1">
                          <a:latin typeface="Candara" panose="020E0502030303020204" pitchFamily="34" charset="0"/>
                        </a:rPr>
                        <a:t>Institut</a:t>
                      </a:r>
                      <a:r>
                        <a:rPr lang="en-US" sz="1200" dirty="0">
                          <a:latin typeface="Candara" panose="020E0502030303020204" pitchFamily="34" charset="0"/>
                        </a:rPr>
                        <a:t> </a:t>
                      </a:r>
                      <a:r>
                        <a:rPr lang="en-US" sz="1200" dirty="0" err="1">
                          <a:latin typeface="Candara" panose="020E0502030303020204" pitchFamily="34" charset="0"/>
                        </a:rPr>
                        <a:t>Pemberdayaan</a:t>
                      </a:r>
                      <a:r>
                        <a:rPr lang="en-US" sz="1200" dirty="0">
                          <a:latin typeface="Candara" panose="020E0502030303020204" pitchFamily="34" charset="0"/>
                        </a:rPr>
                        <a:t> Masyarakat (INPRA)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ndara" panose="020E0502030303020204" pitchFamily="34" charset="0"/>
                        </a:rPr>
                        <a:t>Jl. Situ </a:t>
                      </a:r>
                      <a:r>
                        <a:rPr lang="en-US" sz="1200" dirty="0" err="1">
                          <a:latin typeface="Candara" panose="020E0502030303020204" pitchFamily="34" charset="0"/>
                        </a:rPr>
                        <a:t>Gede</a:t>
                      </a:r>
                      <a:r>
                        <a:rPr lang="en-US" sz="1200" dirty="0">
                          <a:latin typeface="Candara" panose="020E0502030303020204" pitchFamily="34" charset="0"/>
                        </a:rPr>
                        <a:t> No.126 </a:t>
                      </a:r>
                      <a:r>
                        <a:rPr lang="en-US" sz="1200" dirty="0" err="1">
                          <a:latin typeface="Candara" panose="020E0502030303020204" pitchFamily="34" charset="0"/>
                        </a:rPr>
                        <a:t>Lantai</a:t>
                      </a:r>
                      <a:r>
                        <a:rPr lang="en-US" sz="1200" dirty="0">
                          <a:latin typeface="Candara" panose="020E0502030303020204" pitchFamily="34" charset="0"/>
                        </a:rPr>
                        <a:t> II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9346638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andara" panose="020E0502030303020204" pitchFamily="34" charset="0"/>
                        </a:rPr>
                        <a:t>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 err="1">
                          <a:latin typeface="Candara" panose="020E0502030303020204" pitchFamily="34" charset="0"/>
                        </a:rPr>
                        <a:t>Barisan</a:t>
                      </a:r>
                      <a:r>
                        <a:rPr lang="en-US" sz="1200" dirty="0">
                          <a:latin typeface="Candara" panose="020E0502030303020204" pitchFamily="34" charset="0"/>
                        </a:rPr>
                        <a:t> Rakyat Nasional Indonesia (BRANI)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ndara" panose="020E0502030303020204" pitchFamily="34" charset="0"/>
                        </a:rPr>
                        <a:t>Jl. </a:t>
                      </a:r>
                      <a:r>
                        <a:rPr lang="en-US" sz="1200" dirty="0" err="1">
                          <a:latin typeface="Candara" panose="020E0502030303020204" pitchFamily="34" charset="0"/>
                        </a:rPr>
                        <a:t>Letda</a:t>
                      </a:r>
                      <a:r>
                        <a:rPr lang="en-US" sz="1200" dirty="0">
                          <a:latin typeface="Candara" panose="020E0502030303020204" pitchFamily="34" charset="0"/>
                        </a:rPr>
                        <a:t> Lily </a:t>
                      </a:r>
                      <a:r>
                        <a:rPr lang="en-US" sz="1200" dirty="0" err="1">
                          <a:latin typeface="Candara" panose="020E0502030303020204" pitchFamily="34" charset="0"/>
                        </a:rPr>
                        <a:t>Rochli</a:t>
                      </a:r>
                      <a:r>
                        <a:rPr lang="en-US" sz="1200" dirty="0">
                          <a:latin typeface="Candara" panose="020E0502030303020204" pitchFamily="34" charset="0"/>
                        </a:rPr>
                        <a:t> No.79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6652351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andara" panose="020E0502030303020204" pitchFamily="34" charset="0"/>
                        </a:rPr>
                        <a:t>69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 err="1">
                          <a:latin typeface="Candara" panose="020E0502030303020204" pitchFamily="34" charset="0"/>
                        </a:rPr>
                        <a:t>Profesional</a:t>
                      </a:r>
                      <a:r>
                        <a:rPr lang="en-US" sz="1200" dirty="0">
                          <a:latin typeface="Candara" panose="020E0502030303020204" pitchFamily="34" charset="0"/>
                        </a:rPr>
                        <a:t> </a:t>
                      </a:r>
                      <a:r>
                        <a:rPr lang="en-US" sz="1200" dirty="0" err="1">
                          <a:latin typeface="Candara" panose="020E0502030303020204" pitchFamily="34" charset="0"/>
                        </a:rPr>
                        <a:t>Debtcollector</a:t>
                      </a:r>
                      <a:r>
                        <a:rPr lang="en-US" sz="1200" dirty="0">
                          <a:latin typeface="Candara" panose="020E0502030303020204" pitchFamily="34" charset="0"/>
                        </a:rPr>
                        <a:t> Organization </a:t>
                      </a:r>
                      <a:r>
                        <a:rPr lang="en-US" sz="1200" dirty="0" err="1">
                          <a:latin typeface="Candara" panose="020E0502030303020204" pitchFamily="34" charset="0"/>
                        </a:rPr>
                        <a:t>Tasikmalaya</a:t>
                      </a:r>
                      <a:r>
                        <a:rPr lang="en-US" sz="1200" dirty="0">
                          <a:latin typeface="Candara" panose="020E0502030303020204" pitchFamily="34" charset="0"/>
                        </a:rPr>
                        <a:t> (PRODECT)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ndara" panose="020E0502030303020204" pitchFamily="34" charset="0"/>
                        </a:rPr>
                        <a:t>Jl. </a:t>
                      </a:r>
                      <a:r>
                        <a:rPr lang="en-US" sz="1200" dirty="0" err="1">
                          <a:latin typeface="Candara" panose="020E0502030303020204" pitchFamily="34" charset="0"/>
                        </a:rPr>
                        <a:t>Cieunteung</a:t>
                      </a:r>
                      <a:r>
                        <a:rPr lang="en-US" sz="1200" dirty="0">
                          <a:latin typeface="Candara" panose="020E0502030303020204" pitchFamily="34" charset="0"/>
                        </a:rPr>
                        <a:t> </a:t>
                      </a:r>
                      <a:r>
                        <a:rPr lang="en-US" sz="1200" dirty="0" err="1">
                          <a:latin typeface="Candara" panose="020E0502030303020204" pitchFamily="34" charset="0"/>
                        </a:rPr>
                        <a:t>Gede</a:t>
                      </a:r>
                      <a:r>
                        <a:rPr lang="en-US" sz="1200" dirty="0">
                          <a:latin typeface="Candara" panose="020E0502030303020204" pitchFamily="34" charset="0"/>
                        </a:rPr>
                        <a:t> RT.06/06 </a:t>
                      </a:r>
                      <a:r>
                        <a:rPr lang="en-US" sz="1200" dirty="0" err="1">
                          <a:latin typeface="Candara" panose="020E0502030303020204" pitchFamily="34" charset="0"/>
                        </a:rPr>
                        <a:t>Cihideung</a:t>
                      </a:r>
                      <a:endParaRPr lang="en-US" sz="1200" dirty="0">
                        <a:latin typeface="Candara" panose="020E0502030303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4759424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andara" panose="020E0502030303020204" pitchFamily="34" charset="0"/>
                        </a:rPr>
                        <a:t>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ndara" panose="020E0502030303020204" pitchFamily="34" charset="0"/>
                        </a:rPr>
                        <a:t>Mentari Anak Negeri Lembaga Pendidikan dan </a:t>
                      </a:r>
                      <a:r>
                        <a:rPr lang="en-US" sz="1200" dirty="0" err="1">
                          <a:latin typeface="Candara" panose="020E0502030303020204" pitchFamily="34" charset="0"/>
                        </a:rPr>
                        <a:t>Sosial</a:t>
                      </a:r>
                      <a:r>
                        <a:rPr lang="en-US" sz="1200" dirty="0">
                          <a:latin typeface="Candara" panose="020E0502030303020204" pitchFamily="34" charset="0"/>
                        </a:rPr>
                        <a:t> </a:t>
                      </a:r>
                      <a:r>
                        <a:rPr lang="en-US" sz="1200" dirty="0" err="1">
                          <a:latin typeface="Candara" panose="020E0502030303020204" pitchFamily="34" charset="0"/>
                        </a:rPr>
                        <a:t>Kemasyarakatan</a:t>
                      </a:r>
                      <a:endParaRPr lang="en-US" sz="1200" dirty="0">
                        <a:latin typeface="Candara" panose="020E0502030303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 err="1">
                          <a:latin typeface="Candara" panose="020E0502030303020204" pitchFamily="34" charset="0"/>
                        </a:rPr>
                        <a:t>Perumnas</a:t>
                      </a:r>
                      <a:r>
                        <a:rPr lang="en-US" sz="1200" dirty="0">
                          <a:latin typeface="Candara" panose="020E0502030303020204" pitchFamily="34" charset="0"/>
                        </a:rPr>
                        <a:t> Kota </a:t>
                      </a:r>
                      <a:r>
                        <a:rPr lang="en-US" sz="1200" dirty="0" err="1">
                          <a:latin typeface="Candara" panose="020E0502030303020204" pitchFamily="34" charset="0"/>
                        </a:rPr>
                        <a:t>Baru</a:t>
                      </a:r>
                      <a:r>
                        <a:rPr lang="en-US" sz="1200" dirty="0">
                          <a:latin typeface="Candara" panose="020E0502030303020204" pitchFamily="34" charset="0"/>
                        </a:rPr>
                        <a:t> </a:t>
                      </a:r>
                      <a:r>
                        <a:rPr lang="en-US" sz="1200" dirty="0" err="1">
                          <a:latin typeface="Candara" panose="020E0502030303020204" pitchFamily="34" charset="0"/>
                        </a:rPr>
                        <a:t>Kencana</a:t>
                      </a:r>
                      <a:r>
                        <a:rPr lang="en-US" sz="1200" dirty="0">
                          <a:latin typeface="Candara" panose="020E0502030303020204" pitchFamily="34" charset="0"/>
                        </a:rPr>
                        <a:t> Jl. Bogor Raya Blok II No.32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3294406280"/>
                  </a:ext>
                </a:extLst>
              </a:tr>
            </a:tbl>
          </a:graphicData>
        </a:graphic>
      </p:graphicFrame>
      <p:cxnSp>
        <p:nvCxnSpPr>
          <p:cNvPr id="9" name="Straight Arrow Connector 8">
            <a:extLst>
              <a:ext uri="{FF2B5EF4-FFF2-40B4-BE49-F238E27FC236}">
                <a16:creationId xmlns="" xmlns:a16="http://schemas.microsoft.com/office/drawing/2014/main" id="{F0C94782-556A-4346-A634-E63433E81A44}"/>
              </a:ext>
            </a:extLst>
          </p:cNvPr>
          <p:cNvCxnSpPr>
            <a:cxnSpLocks/>
          </p:cNvCxnSpPr>
          <p:nvPr/>
        </p:nvCxnSpPr>
        <p:spPr>
          <a:xfrm>
            <a:off x="3207327" y="1556513"/>
            <a:ext cx="5216237" cy="117283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="" xmlns:a16="http://schemas.microsoft.com/office/drawing/2014/main" id="{3918015E-CF6F-4458-BFF7-D550913544EA}"/>
              </a:ext>
            </a:extLst>
          </p:cNvPr>
          <p:cNvCxnSpPr>
            <a:cxnSpLocks/>
          </p:cNvCxnSpPr>
          <p:nvPr/>
        </p:nvCxnSpPr>
        <p:spPr>
          <a:xfrm>
            <a:off x="3207327" y="2016313"/>
            <a:ext cx="4911437" cy="258339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="" xmlns:a16="http://schemas.microsoft.com/office/drawing/2014/main" id="{BD9A43A2-96DA-4DD4-A972-15DE262F97A2}"/>
              </a:ext>
            </a:extLst>
          </p:cNvPr>
          <p:cNvCxnSpPr>
            <a:cxnSpLocks/>
          </p:cNvCxnSpPr>
          <p:nvPr/>
        </p:nvCxnSpPr>
        <p:spPr>
          <a:xfrm>
            <a:off x="3207326" y="2736321"/>
            <a:ext cx="3096492" cy="186338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="" xmlns:a16="http://schemas.microsoft.com/office/drawing/2014/main" id="{3BE8337D-1E48-4AD2-9C69-5956A137A33A}"/>
              </a:ext>
            </a:extLst>
          </p:cNvPr>
          <p:cNvCxnSpPr>
            <a:cxnSpLocks/>
          </p:cNvCxnSpPr>
          <p:nvPr/>
        </p:nvCxnSpPr>
        <p:spPr>
          <a:xfrm flipV="1">
            <a:off x="3207326" y="2171535"/>
            <a:ext cx="4274129" cy="107101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="" xmlns:a16="http://schemas.microsoft.com/office/drawing/2014/main" id="{24E17F73-05D3-4B17-9F41-D4048E25695D}"/>
              </a:ext>
            </a:extLst>
          </p:cNvPr>
          <p:cNvCxnSpPr>
            <a:cxnSpLocks/>
          </p:cNvCxnSpPr>
          <p:nvPr/>
        </p:nvCxnSpPr>
        <p:spPr>
          <a:xfrm flipV="1">
            <a:off x="3207326" y="3162622"/>
            <a:ext cx="2608119" cy="56478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="" xmlns:a16="http://schemas.microsoft.com/office/drawing/2014/main" id="{C3AEEA18-715A-4F07-B282-6878ADC8C227}"/>
              </a:ext>
            </a:extLst>
          </p:cNvPr>
          <p:cNvCxnSpPr>
            <a:cxnSpLocks/>
          </p:cNvCxnSpPr>
          <p:nvPr/>
        </p:nvCxnSpPr>
        <p:spPr>
          <a:xfrm flipV="1">
            <a:off x="3207326" y="2476231"/>
            <a:ext cx="4579426" cy="185053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="" xmlns:a16="http://schemas.microsoft.com/office/drawing/2014/main" id="{3C4AF7C6-CBDA-487A-940C-99E293A2B181}"/>
              </a:ext>
            </a:extLst>
          </p:cNvPr>
          <p:cNvCxnSpPr>
            <a:cxnSpLocks/>
          </p:cNvCxnSpPr>
          <p:nvPr/>
        </p:nvCxnSpPr>
        <p:spPr>
          <a:xfrm flipV="1">
            <a:off x="3207326" y="3155646"/>
            <a:ext cx="3872347" cy="210194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="" xmlns:a16="http://schemas.microsoft.com/office/drawing/2014/main" id="{8B517EA3-6717-4EEF-AEFE-139A13DD3413}"/>
              </a:ext>
            </a:extLst>
          </p:cNvPr>
          <p:cNvCxnSpPr>
            <a:cxnSpLocks/>
          </p:cNvCxnSpPr>
          <p:nvPr/>
        </p:nvCxnSpPr>
        <p:spPr>
          <a:xfrm flipV="1">
            <a:off x="3250374" y="3615453"/>
            <a:ext cx="5087095" cy="259474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0037866"/>
      </p:ext>
    </p:extLst>
  </p:cSld>
  <p:clrMapOvr>
    <a:masterClrMapping/>
  </p:clrMapOvr>
  <p:transition spd="slow" advClick="0" advTm="4634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="" xmlns:a16="http://schemas.microsoft.com/office/drawing/2014/main" id="{F4E3A26F-E2C4-40E5-B2C0-53A6DE4C4491}"/>
              </a:ext>
            </a:extLst>
          </p:cNvPr>
          <p:cNvSpPr/>
          <p:nvPr/>
        </p:nvSpPr>
        <p:spPr>
          <a:xfrm>
            <a:off x="0" y="-15791"/>
            <a:ext cx="12192000" cy="740113"/>
          </a:xfrm>
          <a:prstGeom prst="rect">
            <a:avLst/>
          </a:prstGeom>
          <a:solidFill>
            <a:srgbClr val="009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324D2C08-1066-4486-8F34-ECF615012220}"/>
              </a:ext>
            </a:extLst>
          </p:cNvPr>
          <p:cNvSpPr/>
          <p:nvPr/>
        </p:nvSpPr>
        <p:spPr>
          <a:xfrm>
            <a:off x="3382823" y="724322"/>
            <a:ext cx="8809177" cy="6133677"/>
          </a:xfrm>
          <a:prstGeom prst="rect">
            <a:avLst/>
          </a:prstGeom>
          <a:solidFill>
            <a:srgbClr val="009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0809239D-292A-476A-B874-E27D409B676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9" t="5683" r="32954" b="25082"/>
          <a:stretch/>
        </p:blipFill>
        <p:spPr>
          <a:xfrm>
            <a:off x="3520049" y="872836"/>
            <a:ext cx="8533406" cy="5760193"/>
          </a:xfrm>
          <a:prstGeom prst="rect">
            <a:avLst/>
          </a:prstGeom>
        </p:spPr>
      </p:pic>
      <p:sp>
        <p:nvSpPr>
          <p:cNvPr id="6" name="Rounded Rectangle 5">
            <a:hlinkClick r:id="" action="ppaction://hlinkshowjump?jump=nextslide" highlightClick="1">
              <a:snd r:embed="rId3" name="click.wav"/>
            </a:hlinkClick>
          </p:cNvPr>
          <p:cNvSpPr/>
          <p:nvPr/>
        </p:nvSpPr>
        <p:spPr>
          <a:xfrm>
            <a:off x="10421257" y="6197600"/>
            <a:ext cx="1494972" cy="4354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  NEXT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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2ECE4015-3F09-4021-92D1-08491F1955E9}"/>
              </a:ext>
            </a:extLst>
          </p:cNvPr>
          <p:cNvSpPr/>
          <p:nvPr/>
        </p:nvSpPr>
        <p:spPr>
          <a:xfrm>
            <a:off x="932876" y="161471"/>
            <a:ext cx="9710057" cy="401381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DAFTAR ORGANISASI KEMASYARAKATAN DAN LEMBAGA SWADAYA MASYARAKAT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6F6E3374-168C-49F0-8B43-BB42F2803539}"/>
              </a:ext>
            </a:extLst>
          </p:cNvPr>
          <p:cNvSpPr/>
          <p:nvPr/>
        </p:nvSpPr>
        <p:spPr>
          <a:xfrm>
            <a:off x="0" y="724323"/>
            <a:ext cx="3382823" cy="6133677"/>
          </a:xfrm>
          <a:prstGeom prst="rect">
            <a:avLst/>
          </a:prstGeom>
          <a:solidFill>
            <a:srgbClr val="009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" name="Table 2">
            <a:extLst>
              <a:ext uri="{FF2B5EF4-FFF2-40B4-BE49-F238E27FC236}">
                <a16:creationId xmlns="" xmlns:a16="http://schemas.microsoft.com/office/drawing/2014/main" id="{BDA2B80E-D533-4118-AF72-51E7685701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4966226"/>
              </p:ext>
            </p:extLst>
          </p:nvPr>
        </p:nvGraphicFramePr>
        <p:xfrm>
          <a:off x="138546" y="888835"/>
          <a:ext cx="3244278" cy="58623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69454">
                  <a:extLst>
                    <a:ext uri="{9D8B030D-6E8A-4147-A177-3AD203B41FA5}">
                      <a16:colId xmlns="" xmlns:a16="http://schemas.microsoft.com/office/drawing/2014/main" val="1869788044"/>
                    </a:ext>
                  </a:extLst>
                </a:gridCol>
                <a:gridCol w="1536700">
                  <a:extLst>
                    <a:ext uri="{9D8B030D-6E8A-4147-A177-3AD203B41FA5}">
                      <a16:colId xmlns="" xmlns:a16="http://schemas.microsoft.com/office/drawing/2014/main" val="89465278"/>
                    </a:ext>
                  </a:extLst>
                </a:gridCol>
                <a:gridCol w="1338124">
                  <a:extLst>
                    <a:ext uri="{9D8B030D-6E8A-4147-A177-3AD203B41FA5}">
                      <a16:colId xmlns="" xmlns:a16="http://schemas.microsoft.com/office/drawing/2014/main" val="28459440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Nama </a:t>
                      </a:r>
                      <a:r>
                        <a:rPr lang="en-US" sz="1100" dirty="0" err="1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Organisasi</a:t>
                      </a:r>
                      <a:endParaRPr lang="en-US" sz="14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Alamat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2085789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andara" panose="020E0502030303020204" pitchFamily="34" charset="0"/>
                        </a:rPr>
                        <a:t>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 err="1">
                          <a:latin typeface="Candara" panose="020E0502030303020204" pitchFamily="34" charset="0"/>
                        </a:rPr>
                        <a:t>Asosiasi</a:t>
                      </a:r>
                      <a:r>
                        <a:rPr lang="en-US" sz="1200" dirty="0">
                          <a:latin typeface="Candara" panose="020E0502030303020204" pitchFamily="34" charset="0"/>
                        </a:rPr>
                        <a:t> </a:t>
                      </a:r>
                      <a:r>
                        <a:rPr lang="en-US" sz="1200" dirty="0" err="1">
                          <a:latin typeface="Candara" panose="020E0502030303020204" pitchFamily="34" charset="0"/>
                        </a:rPr>
                        <a:t>Kontraktor</a:t>
                      </a:r>
                      <a:r>
                        <a:rPr lang="en-US" sz="1200" dirty="0">
                          <a:latin typeface="Candara" panose="020E0502030303020204" pitchFamily="34" charset="0"/>
                        </a:rPr>
                        <a:t> </a:t>
                      </a:r>
                      <a:r>
                        <a:rPr lang="en-US" sz="1200" dirty="0" err="1">
                          <a:latin typeface="Candara" panose="020E0502030303020204" pitchFamily="34" charset="0"/>
                        </a:rPr>
                        <a:t>Umum</a:t>
                      </a:r>
                      <a:r>
                        <a:rPr lang="en-US" sz="1200" dirty="0">
                          <a:latin typeface="Candara" panose="020E0502030303020204" pitchFamily="34" charset="0"/>
                        </a:rPr>
                        <a:t> Indonesia (ASKUMINDO)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ndara" panose="020E0502030303020204" pitchFamily="34" charset="0"/>
                        </a:rPr>
                        <a:t>Jl. </a:t>
                      </a:r>
                      <a:r>
                        <a:rPr lang="en-US" sz="1200" dirty="0" err="1">
                          <a:latin typeface="Candara" panose="020E0502030303020204" pitchFamily="34" charset="0"/>
                        </a:rPr>
                        <a:t>Kapten</a:t>
                      </a:r>
                      <a:r>
                        <a:rPr lang="en-US" sz="1200" dirty="0">
                          <a:latin typeface="Candara" panose="020E0502030303020204" pitchFamily="34" charset="0"/>
                        </a:rPr>
                        <a:t> </a:t>
                      </a:r>
                      <a:r>
                        <a:rPr lang="en-US" sz="1200" dirty="0" err="1">
                          <a:latin typeface="Candara" panose="020E0502030303020204" pitchFamily="34" charset="0"/>
                        </a:rPr>
                        <a:t>Naseh</a:t>
                      </a:r>
                      <a:r>
                        <a:rPr lang="en-US" sz="1200" dirty="0">
                          <a:latin typeface="Candara" panose="020E0502030303020204" pitchFamily="34" charset="0"/>
                        </a:rPr>
                        <a:t> No.27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33990874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andara" panose="020E0502030303020204" pitchFamily="34" charset="0"/>
                        </a:rPr>
                        <a:t>72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ndara" panose="020E0502030303020204" pitchFamily="34" charset="0"/>
                        </a:rPr>
                        <a:t>Bela Rakyat </a:t>
                      </a:r>
                      <a:r>
                        <a:rPr lang="en-US" sz="1200" dirty="0" err="1">
                          <a:latin typeface="Candara" panose="020E0502030303020204" pitchFamily="34" charset="0"/>
                        </a:rPr>
                        <a:t>Berantas</a:t>
                      </a:r>
                      <a:r>
                        <a:rPr lang="en-US" sz="1200" dirty="0">
                          <a:latin typeface="Candara" panose="020E0502030303020204" pitchFamily="34" charset="0"/>
                        </a:rPr>
                        <a:t> </a:t>
                      </a:r>
                      <a:r>
                        <a:rPr lang="en-US" sz="1200" dirty="0" err="1">
                          <a:latin typeface="Candara" panose="020E0502030303020204" pitchFamily="34" charset="0"/>
                        </a:rPr>
                        <a:t>Korupsi</a:t>
                      </a:r>
                      <a:r>
                        <a:rPr lang="en-US" sz="1200" dirty="0">
                          <a:latin typeface="Candara" panose="020E0502030303020204" pitchFamily="34" charset="0"/>
                        </a:rPr>
                        <a:t> (BRBK)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 err="1">
                          <a:latin typeface="Candara" panose="020E0502030303020204" pitchFamily="34" charset="0"/>
                        </a:rPr>
                        <a:t>Cibeurih</a:t>
                      </a:r>
                      <a:r>
                        <a:rPr lang="en-US" sz="1200" dirty="0">
                          <a:latin typeface="Candara" panose="020E0502030303020204" pitchFamily="34" charset="0"/>
                        </a:rPr>
                        <a:t> </a:t>
                      </a:r>
                      <a:r>
                        <a:rPr lang="en-US" sz="1200" dirty="0" err="1">
                          <a:latin typeface="Candara" panose="020E0502030303020204" pitchFamily="34" charset="0"/>
                        </a:rPr>
                        <a:t>Talagasari</a:t>
                      </a:r>
                      <a:r>
                        <a:rPr lang="en-US" sz="1200" dirty="0">
                          <a:latin typeface="Candara" panose="020E0502030303020204" pitchFamily="34" charset="0"/>
                        </a:rPr>
                        <a:t> </a:t>
                      </a:r>
                      <a:r>
                        <a:rPr lang="en-US" sz="1200" dirty="0" err="1">
                          <a:latin typeface="Candara" panose="020E0502030303020204" pitchFamily="34" charset="0"/>
                        </a:rPr>
                        <a:t>Kawalu</a:t>
                      </a:r>
                      <a:endParaRPr lang="en-US" sz="1200" dirty="0">
                        <a:latin typeface="Candara" panose="020E0502030303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22818824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andara" panose="020E0502030303020204" pitchFamily="34" charset="0"/>
                        </a:rPr>
                        <a:t>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ndara" panose="020E0502030303020204" pitchFamily="34" charset="0"/>
                        </a:rPr>
                        <a:t>Lembaga </a:t>
                      </a:r>
                      <a:r>
                        <a:rPr lang="en-US" sz="1200" dirty="0" err="1">
                          <a:latin typeface="Candara" panose="020E0502030303020204" pitchFamily="34" charset="0"/>
                        </a:rPr>
                        <a:t>Aliansi</a:t>
                      </a:r>
                      <a:r>
                        <a:rPr lang="en-US" sz="1200" dirty="0">
                          <a:latin typeface="Candara" panose="020E0502030303020204" pitchFamily="34" charset="0"/>
                        </a:rPr>
                        <a:t> </a:t>
                      </a:r>
                      <a:r>
                        <a:rPr lang="en-US" sz="1200" dirty="0" err="1">
                          <a:latin typeface="Candara" panose="020E0502030303020204" pitchFamily="34" charset="0"/>
                        </a:rPr>
                        <a:t>Suara</a:t>
                      </a:r>
                      <a:r>
                        <a:rPr lang="en-US" sz="1200" dirty="0">
                          <a:latin typeface="Candara" panose="020E0502030303020204" pitchFamily="34" charset="0"/>
                        </a:rPr>
                        <a:t> Masyarakat </a:t>
                      </a:r>
                      <a:r>
                        <a:rPr lang="en-US" sz="1200" dirty="0" err="1">
                          <a:latin typeface="Candara" panose="020E0502030303020204" pitchFamily="34" charset="0"/>
                        </a:rPr>
                        <a:t>Tasikmalaya</a:t>
                      </a:r>
                      <a:r>
                        <a:rPr lang="en-US" sz="1200" dirty="0">
                          <a:latin typeface="Candara" panose="020E0502030303020204" pitchFamily="34" charset="0"/>
                        </a:rPr>
                        <a:t> (ASSMAT)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ndara" panose="020E0502030303020204" pitchFamily="34" charset="0"/>
                        </a:rPr>
                        <a:t>Jl. </a:t>
                      </a:r>
                      <a:r>
                        <a:rPr lang="en-US" sz="1200" dirty="0" err="1">
                          <a:latin typeface="Candara" panose="020E0502030303020204" pitchFamily="34" charset="0"/>
                        </a:rPr>
                        <a:t>Burujul</a:t>
                      </a:r>
                      <a:r>
                        <a:rPr lang="en-US" sz="1200" dirty="0">
                          <a:latin typeface="Candara" panose="020E0502030303020204" pitchFamily="34" charset="0"/>
                        </a:rPr>
                        <a:t> No.1 </a:t>
                      </a:r>
                      <a:r>
                        <a:rPr lang="en-US" sz="1200" dirty="0" err="1">
                          <a:latin typeface="Candara" panose="020E0502030303020204" pitchFamily="34" charset="0"/>
                        </a:rPr>
                        <a:t>Nagarasari</a:t>
                      </a:r>
                      <a:endParaRPr lang="en-US" sz="1200" dirty="0">
                        <a:latin typeface="Candara" panose="020E0502030303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294482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andara" panose="020E0502030303020204" pitchFamily="34" charset="0"/>
                        </a:rPr>
                        <a:t>74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 err="1">
                          <a:latin typeface="Candara" panose="020E0502030303020204" pitchFamily="34" charset="0"/>
                        </a:rPr>
                        <a:t>Kesatuan</a:t>
                      </a:r>
                      <a:r>
                        <a:rPr lang="en-US" sz="1200" dirty="0">
                          <a:latin typeface="Candara" panose="020E0502030303020204" pitchFamily="34" charset="0"/>
                        </a:rPr>
                        <a:t> </a:t>
                      </a:r>
                      <a:r>
                        <a:rPr lang="en-US" sz="1200" dirty="0" err="1">
                          <a:latin typeface="Candara" panose="020E0502030303020204" pitchFamily="34" charset="0"/>
                        </a:rPr>
                        <a:t>Mahasiswa</a:t>
                      </a:r>
                      <a:r>
                        <a:rPr lang="en-US" sz="1200" dirty="0">
                          <a:latin typeface="Candara" panose="020E0502030303020204" pitchFamily="34" charset="0"/>
                        </a:rPr>
                        <a:t> dan Alumni </a:t>
                      </a:r>
                      <a:r>
                        <a:rPr lang="en-US" sz="1200" dirty="0" err="1">
                          <a:latin typeface="Candara" panose="020E0502030303020204" pitchFamily="34" charset="0"/>
                        </a:rPr>
                        <a:t>Siliwangi</a:t>
                      </a:r>
                      <a:r>
                        <a:rPr lang="en-US" sz="1200" dirty="0">
                          <a:latin typeface="Candara" panose="020E0502030303020204" pitchFamily="34" charset="0"/>
                        </a:rPr>
                        <a:t> </a:t>
                      </a:r>
                      <a:r>
                        <a:rPr lang="en-US" sz="1200" dirty="0" err="1">
                          <a:latin typeface="Candara" panose="020E0502030303020204" pitchFamily="34" charset="0"/>
                        </a:rPr>
                        <a:t>Kreatif</a:t>
                      </a:r>
                      <a:r>
                        <a:rPr lang="en-US" sz="1200" dirty="0">
                          <a:latin typeface="Candara" panose="020E0502030303020204" pitchFamily="34" charset="0"/>
                        </a:rPr>
                        <a:t> (KEMASK)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ndara" panose="020E0502030303020204" pitchFamily="34" charset="0"/>
                        </a:rPr>
                        <a:t>Jl. </a:t>
                      </a:r>
                      <a:r>
                        <a:rPr lang="en-US" sz="1200" dirty="0" err="1">
                          <a:latin typeface="Candara" panose="020E0502030303020204" pitchFamily="34" charset="0"/>
                        </a:rPr>
                        <a:t>Siliwangi</a:t>
                      </a:r>
                      <a:r>
                        <a:rPr lang="en-US" sz="1200" dirty="0">
                          <a:latin typeface="Candara" panose="020E0502030303020204" pitchFamily="34" charset="0"/>
                        </a:rPr>
                        <a:t> </a:t>
                      </a:r>
                      <a:r>
                        <a:rPr lang="en-US" sz="1200" dirty="0" err="1">
                          <a:latin typeface="Candara" panose="020E0502030303020204" pitchFamily="34" charset="0"/>
                        </a:rPr>
                        <a:t>Perum</a:t>
                      </a:r>
                      <a:r>
                        <a:rPr lang="en-US" sz="1200" dirty="0">
                          <a:latin typeface="Candara" panose="020E0502030303020204" pitchFamily="34" charset="0"/>
                        </a:rPr>
                        <a:t> </a:t>
                      </a:r>
                      <a:r>
                        <a:rPr lang="en-US" sz="1200" dirty="0" err="1">
                          <a:latin typeface="Candara" panose="020E0502030303020204" pitchFamily="34" charset="0"/>
                        </a:rPr>
                        <a:t>Nyantong</a:t>
                      </a:r>
                      <a:r>
                        <a:rPr lang="en-US" sz="1200" dirty="0">
                          <a:latin typeface="Candara" panose="020E0502030303020204" pitchFamily="34" charset="0"/>
                        </a:rPr>
                        <a:t> Blok C.17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34142944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andara" panose="020E0502030303020204" pitchFamily="34" charset="0"/>
                        </a:rPr>
                        <a:t>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Candara" panose="020E0502030303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Candara" panose="020E0502030303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2292638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andara" panose="020E0502030303020204" pitchFamily="34" charset="0"/>
                        </a:rPr>
                        <a:t>76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 err="1">
                          <a:latin typeface="Candara" panose="020E0502030303020204" pitchFamily="34" charset="0"/>
                        </a:rPr>
                        <a:t>Wira</a:t>
                      </a:r>
                      <a:r>
                        <a:rPr lang="en-US" sz="1200" dirty="0">
                          <a:latin typeface="Candara" panose="020E0502030303020204" pitchFamily="34" charset="0"/>
                        </a:rPr>
                        <a:t> Wangsa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ndara" panose="020E0502030303020204" pitchFamily="34" charset="0"/>
                        </a:rPr>
                        <a:t>Jl. </a:t>
                      </a:r>
                      <a:r>
                        <a:rPr lang="en-US" sz="1200" dirty="0" err="1">
                          <a:latin typeface="Candara" panose="020E0502030303020204" pitchFamily="34" charset="0"/>
                        </a:rPr>
                        <a:t>Leuwihalang</a:t>
                      </a:r>
                      <a:r>
                        <a:rPr lang="en-US" sz="1200" dirty="0">
                          <a:latin typeface="Candara" panose="020E0502030303020204" pitchFamily="34" charset="0"/>
                        </a:rPr>
                        <a:t> </a:t>
                      </a:r>
                      <a:r>
                        <a:rPr lang="en-US" sz="1200" dirty="0" err="1">
                          <a:latin typeface="Candara" panose="020E0502030303020204" pitchFamily="34" charset="0"/>
                        </a:rPr>
                        <a:t>Leuwianyar</a:t>
                      </a:r>
                      <a:r>
                        <a:rPr lang="en-US" sz="1200" dirty="0">
                          <a:latin typeface="Candara" panose="020E0502030303020204" pitchFamily="34" charset="0"/>
                        </a:rPr>
                        <a:t> RT.01/14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5898473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andara" panose="020E0502030303020204" pitchFamily="34" charset="0"/>
                        </a:rPr>
                        <a:t>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ndara" panose="020E0502030303020204" pitchFamily="34" charset="0"/>
                        </a:rPr>
                        <a:t>LBH – HAM Dewan Dawah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ndara" panose="020E0502030303020204" pitchFamily="34" charset="0"/>
                        </a:rPr>
                        <a:t>Jl. </a:t>
                      </a:r>
                      <a:r>
                        <a:rPr lang="en-US" sz="1200" dirty="0" err="1">
                          <a:latin typeface="Candara" panose="020E0502030303020204" pitchFamily="34" charset="0"/>
                        </a:rPr>
                        <a:t>Letnan</a:t>
                      </a:r>
                      <a:r>
                        <a:rPr lang="en-US" sz="1200" dirty="0">
                          <a:latin typeface="Candara" panose="020E0502030303020204" pitchFamily="34" charset="0"/>
                        </a:rPr>
                        <a:t> Harun No.30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7703798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andara" panose="020E0502030303020204" pitchFamily="34" charset="0"/>
                        </a:rPr>
                        <a:t>78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ndara" panose="020E0502030303020204" pitchFamily="34" charset="0"/>
                        </a:rPr>
                        <a:t>The Dream MJPS Volley Ball Team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ndara" panose="020E0502030303020204" pitchFamily="34" charset="0"/>
                        </a:rPr>
                        <a:t>Jl. </a:t>
                      </a:r>
                      <a:r>
                        <a:rPr lang="en-US" sz="1200" dirty="0" err="1">
                          <a:latin typeface="Candara" panose="020E0502030303020204" pitchFamily="34" charset="0"/>
                        </a:rPr>
                        <a:t>Cigeureung</a:t>
                      </a:r>
                      <a:r>
                        <a:rPr lang="en-US" sz="1200" dirty="0">
                          <a:latin typeface="Candara" panose="020E0502030303020204" pitchFamily="34" charset="0"/>
                        </a:rPr>
                        <a:t> No.19 </a:t>
                      </a:r>
                      <a:r>
                        <a:rPr lang="en-US" sz="1200" dirty="0" err="1">
                          <a:latin typeface="Candara" panose="020E0502030303020204" pitchFamily="34" charset="0"/>
                        </a:rPr>
                        <a:t>Kampus</a:t>
                      </a:r>
                      <a:r>
                        <a:rPr lang="en-US" sz="1200" dirty="0">
                          <a:latin typeface="Candara" panose="020E0502030303020204" pitchFamily="34" charset="0"/>
                        </a:rPr>
                        <a:t> MJPS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2547700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andara" panose="020E0502030303020204" pitchFamily="34" charset="0"/>
                        </a:rPr>
                        <a:t>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ndara" panose="020E0502030303020204" pitchFamily="34" charset="0"/>
                        </a:rPr>
                        <a:t>Lembaga Kajian dan </a:t>
                      </a:r>
                      <a:r>
                        <a:rPr lang="en-US" sz="1200" dirty="0" err="1">
                          <a:latin typeface="Candara" panose="020E0502030303020204" pitchFamily="34" charset="0"/>
                        </a:rPr>
                        <a:t>Bantuan</a:t>
                      </a:r>
                      <a:r>
                        <a:rPr lang="en-US" sz="1200" dirty="0">
                          <a:latin typeface="Candara" panose="020E0502030303020204" pitchFamily="34" charset="0"/>
                        </a:rPr>
                        <a:t> Hukum (LKBH) </a:t>
                      </a:r>
                      <a:r>
                        <a:rPr lang="en-US" sz="1200" dirty="0" err="1">
                          <a:latin typeface="Candara" panose="020E0502030303020204" pitchFamily="34" charset="0"/>
                        </a:rPr>
                        <a:t>Siliwangi</a:t>
                      </a:r>
                      <a:endParaRPr lang="en-US" sz="1200" dirty="0">
                        <a:latin typeface="Candara" panose="020E0502030303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ndara" panose="020E0502030303020204" pitchFamily="34" charset="0"/>
                        </a:rPr>
                        <a:t>Jl. </a:t>
                      </a:r>
                      <a:r>
                        <a:rPr lang="en-US" sz="1200" dirty="0" err="1">
                          <a:latin typeface="Candara" panose="020E0502030303020204" pitchFamily="34" charset="0"/>
                        </a:rPr>
                        <a:t>Kebontiwu</a:t>
                      </a:r>
                      <a:r>
                        <a:rPr lang="en-US" sz="1200" dirty="0">
                          <a:latin typeface="Candara" panose="020E0502030303020204" pitchFamily="34" charset="0"/>
                        </a:rPr>
                        <a:t> III No.16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333160521"/>
                  </a:ext>
                </a:extLst>
              </a:tr>
            </a:tbl>
          </a:graphicData>
        </a:graphic>
      </p:graphicFrame>
      <p:cxnSp>
        <p:nvCxnSpPr>
          <p:cNvPr id="9" name="Straight Arrow Connector 8">
            <a:extLst>
              <a:ext uri="{FF2B5EF4-FFF2-40B4-BE49-F238E27FC236}">
                <a16:creationId xmlns="" xmlns:a16="http://schemas.microsoft.com/office/drawing/2014/main" id="{F0C94782-556A-4346-A634-E63433E81A44}"/>
              </a:ext>
            </a:extLst>
          </p:cNvPr>
          <p:cNvCxnSpPr>
            <a:cxnSpLocks/>
          </p:cNvCxnSpPr>
          <p:nvPr/>
        </p:nvCxnSpPr>
        <p:spPr>
          <a:xfrm>
            <a:off x="3283527" y="1537855"/>
            <a:ext cx="4281055" cy="67887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="" xmlns:a16="http://schemas.microsoft.com/office/drawing/2014/main" id="{731B75C6-3A38-4C8D-99F3-8427CD7D34B6}"/>
              </a:ext>
            </a:extLst>
          </p:cNvPr>
          <p:cNvCxnSpPr>
            <a:cxnSpLocks/>
          </p:cNvCxnSpPr>
          <p:nvPr/>
        </p:nvCxnSpPr>
        <p:spPr>
          <a:xfrm>
            <a:off x="3283526" y="2092131"/>
            <a:ext cx="2812474" cy="222603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="" xmlns:a16="http://schemas.microsoft.com/office/drawing/2014/main" id="{2AE0F0E5-858B-4827-B35F-57E42D268841}"/>
              </a:ext>
            </a:extLst>
          </p:cNvPr>
          <p:cNvCxnSpPr>
            <a:cxnSpLocks/>
          </p:cNvCxnSpPr>
          <p:nvPr/>
        </p:nvCxnSpPr>
        <p:spPr>
          <a:xfrm flipV="1">
            <a:off x="3283526" y="2373626"/>
            <a:ext cx="4100947" cy="47237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="" xmlns:a16="http://schemas.microsoft.com/office/drawing/2014/main" id="{364EBA17-10BE-4161-A61A-5E30A7B5A710}"/>
              </a:ext>
            </a:extLst>
          </p:cNvPr>
          <p:cNvCxnSpPr>
            <a:cxnSpLocks/>
          </p:cNvCxnSpPr>
          <p:nvPr/>
        </p:nvCxnSpPr>
        <p:spPr>
          <a:xfrm flipV="1">
            <a:off x="3283526" y="3311860"/>
            <a:ext cx="4100947" cy="22701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="" xmlns:a16="http://schemas.microsoft.com/office/drawing/2014/main" id="{5E22E567-F9A1-4507-A517-C7106AD5C3E3}"/>
              </a:ext>
            </a:extLst>
          </p:cNvPr>
          <p:cNvCxnSpPr>
            <a:cxnSpLocks/>
          </p:cNvCxnSpPr>
          <p:nvPr/>
        </p:nvCxnSpPr>
        <p:spPr>
          <a:xfrm flipV="1">
            <a:off x="3283525" y="2492863"/>
            <a:ext cx="4281057" cy="229116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="" xmlns:a16="http://schemas.microsoft.com/office/drawing/2014/main" id="{0A68DBB3-3A84-49AF-AE60-29F8E4B4CA4A}"/>
              </a:ext>
            </a:extLst>
          </p:cNvPr>
          <p:cNvCxnSpPr>
            <a:cxnSpLocks/>
          </p:cNvCxnSpPr>
          <p:nvPr/>
        </p:nvCxnSpPr>
        <p:spPr>
          <a:xfrm flipV="1">
            <a:off x="3266374" y="2328350"/>
            <a:ext cx="2157679" cy="29398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="" xmlns:a16="http://schemas.microsoft.com/office/drawing/2014/main" id="{31956DF6-C127-4EB4-9442-F442D701C197}"/>
              </a:ext>
            </a:extLst>
          </p:cNvPr>
          <p:cNvCxnSpPr>
            <a:cxnSpLocks/>
          </p:cNvCxnSpPr>
          <p:nvPr/>
        </p:nvCxnSpPr>
        <p:spPr>
          <a:xfrm flipV="1">
            <a:off x="3266374" y="2452946"/>
            <a:ext cx="4520378" cy="334760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="" xmlns:a16="http://schemas.microsoft.com/office/drawing/2014/main" id="{EB44BCCA-336A-4191-BAB7-22A0CDE6EC1D}"/>
              </a:ext>
            </a:extLst>
          </p:cNvPr>
          <p:cNvCxnSpPr>
            <a:cxnSpLocks/>
          </p:cNvCxnSpPr>
          <p:nvPr/>
        </p:nvCxnSpPr>
        <p:spPr>
          <a:xfrm flipV="1">
            <a:off x="3266374" y="3538877"/>
            <a:ext cx="4298208" cy="292839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2244725"/>
      </p:ext>
    </p:extLst>
  </p:cSld>
  <p:clrMapOvr>
    <a:masterClrMapping/>
  </p:clrMapOvr>
  <p:transition spd="slow" advClick="0" advTm="4337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7973</TotalTime>
  <Words>1835</Words>
  <Application>Microsoft Office PowerPoint</Application>
  <PresentationFormat>Widescreen</PresentationFormat>
  <Paragraphs>443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MS PGothic</vt:lpstr>
      <vt:lpstr>Arial</vt:lpstr>
      <vt:lpstr>Calibri</vt:lpstr>
      <vt:lpstr>Calibri Light</vt:lpstr>
      <vt:lpstr>Candara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Gema Acer 4750</dc:creator>
  <cp:lastModifiedBy>KEJAKSAAN-055</cp:lastModifiedBy>
  <cp:revision>360</cp:revision>
  <dcterms:created xsi:type="dcterms:W3CDTF">2020-11-19T03:08:41Z</dcterms:created>
  <dcterms:modified xsi:type="dcterms:W3CDTF">2024-05-27T04:46:17Z</dcterms:modified>
</cp:coreProperties>
</file>